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32"/>
  </p:notesMasterIdLst>
  <p:sldIdLst>
    <p:sldId id="324" r:id="rId6"/>
    <p:sldId id="609" r:id="rId7"/>
    <p:sldId id="610" r:id="rId8"/>
    <p:sldId id="477" r:id="rId9"/>
    <p:sldId id="494" r:id="rId10"/>
    <p:sldId id="497" r:id="rId11"/>
    <p:sldId id="271" r:id="rId12"/>
    <p:sldId id="628" r:id="rId13"/>
    <p:sldId id="629" r:id="rId14"/>
    <p:sldId id="630" r:id="rId15"/>
    <p:sldId id="548" r:id="rId16"/>
    <p:sldId id="640" r:id="rId17"/>
    <p:sldId id="635" r:id="rId18"/>
    <p:sldId id="631" r:id="rId19"/>
    <p:sldId id="636" r:id="rId20"/>
    <p:sldId id="612" r:id="rId21"/>
    <p:sldId id="617" r:id="rId22"/>
    <p:sldId id="615" r:id="rId23"/>
    <p:sldId id="616" r:id="rId24"/>
    <p:sldId id="637" r:id="rId25"/>
    <p:sldId id="639" r:id="rId26"/>
    <p:sldId id="622" r:id="rId27"/>
    <p:sldId id="638" r:id="rId28"/>
    <p:sldId id="568" r:id="rId29"/>
    <p:sldId id="600" r:id="rId30"/>
    <p:sldId id="62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USER" initials="E" lastIdx="15" clrIdx="0">
    <p:extLst>
      <p:ext uri="{19B8F6BF-5375-455C-9EA6-DF929625EA0E}">
        <p15:presenceInfo xmlns:p15="http://schemas.microsoft.com/office/powerpoint/2012/main" userId="EM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3697"/>
    <a:srgbClr val="FF00A6"/>
    <a:srgbClr val="F93296"/>
    <a:srgbClr val="27477F"/>
    <a:srgbClr val="018EB2"/>
    <a:srgbClr val="2F5597"/>
    <a:srgbClr val="FFBCDF"/>
    <a:srgbClr val="FFE7F3"/>
    <a:srgbClr val="60298A"/>
    <a:srgbClr val="2275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20"/>
    <p:restoredTop sz="85294" autoAdjust="0"/>
  </p:normalViewPr>
  <p:slideViewPr>
    <p:cSldViewPr snapToGrid="0" snapToObjects="1">
      <p:cViewPr varScale="1">
        <p:scale>
          <a:sx n="97" d="100"/>
          <a:sy n="97" d="100"/>
        </p:scale>
        <p:origin x="444" y="84"/>
      </p:cViewPr>
      <p:guideLst>
        <p:guide orient="horz" pos="2160"/>
        <p:guide pos="3840"/>
      </p:guideLst>
    </p:cSldViewPr>
  </p:slideViewPr>
  <p:outlineViewPr>
    <p:cViewPr>
      <p:scale>
        <a:sx n="33" d="100"/>
        <a:sy n="33" d="100"/>
      </p:scale>
      <p:origin x="0" y="-4328"/>
    </p:cViewPr>
  </p:outlineViewPr>
  <p:notesTextViewPr>
    <p:cViewPr>
      <p:scale>
        <a:sx n="1" d="1"/>
        <a:sy n="1" d="1"/>
      </p:scale>
      <p:origin x="0" y="0"/>
    </p:cViewPr>
  </p:notesTextViewPr>
  <p:sorterViewPr>
    <p:cViewPr>
      <p:scale>
        <a:sx n="90" d="100"/>
        <a:sy n="90" d="100"/>
      </p:scale>
      <p:origin x="0" y="61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DWICK, cathryn (NORTHAMPTON GENERAL HOSPITAL NHS TRUST)" userId="S::cathrynchadwick_nhs.net#ext#@rcpch.ac.uk::c857b054-01c9-449f-81e8-82f375b2fae2" providerId="AD" clId="Web-{FF6D06F9-E37E-ED85-30A9-EC6562C4748A}"/>
    <pc:docChg chg="addSld delSld modSld">
      <pc:chgData name="CHADWICK, cathryn (NORTHAMPTON GENERAL HOSPITAL NHS TRUST)" userId="S::cathrynchadwick_nhs.net#ext#@rcpch.ac.uk::c857b054-01c9-449f-81e8-82f375b2fae2" providerId="AD" clId="Web-{FF6D06F9-E37E-ED85-30A9-EC6562C4748A}" dt="2022-08-22T10:16:23.155" v="287" actId="20577"/>
      <pc:docMkLst>
        <pc:docMk/>
      </pc:docMkLst>
      <pc:sldChg chg="modSp">
        <pc:chgData name="CHADWICK, cathryn (NORTHAMPTON GENERAL HOSPITAL NHS TRUST)" userId="S::cathrynchadwick_nhs.net#ext#@rcpch.ac.uk::c857b054-01c9-449f-81e8-82f375b2fae2" providerId="AD" clId="Web-{FF6D06F9-E37E-ED85-30A9-EC6562C4748A}" dt="2022-08-22T10:16:23.155" v="287" actId="20577"/>
        <pc:sldMkLst>
          <pc:docMk/>
          <pc:sldMk cId="967261114" sldId="631"/>
        </pc:sldMkLst>
        <pc:spChg chg="mod">
          <ac:chgData name="CHADWICK, cathryn (NORTHAMPTON GENERAL HOSPITAL NHS TRUST)" userId="S::cathrynchadwick_nhs.net#ext#@rcpch.ac.uk::c857b054-01c9-449f-81e8-82f375b2fae2" providerId="AD" clId="Web-{FF6D06F9-E37E-ED85-30A9-EC6562C4748A}" dt="2022-08-22T10:16:23.155" v="287" actId="20577"/>
          <ac:spMkLst>
            <pc:docMk/>
            <pc:sldMk cId="967261114" sldId="631"/>
            <ac:spMk id="3" creationId="{EEF66D14-3598-EF95-33A8-515A0D6845FE}"/>
          </ac:spMkLst>
        </pc:spChg>
      </pc:sldChg>
      <pc:sldChg chg="modSp">
        <pc:chgData name="CHADWICK, cathryn (NORTHAMPTON GENERAL HOSPITAL NHS TRUST)" userId="S::cathrynchadwick_nhs.net#ext#@rcpch.ac.uk::c857b054-01c9-449f-81e8-82f375b2fae2" providerId="AD" clId="Web-{FF6D06F9-E37E-ED85-30A9-EC6562C4748A}" dt="2022-08-22T10:12:36.819" v="216" actId="20577"/>
        <pc:sldMkLst>
          <pc:docMk/>
          <pc:sldMk cId="2290393094" sldId="635"/>
        </pc:sldMkLst>
        <pc:spChg chg="mod">
          <ac:chgData name="CHADWICK, cathryn (NORTHAMPTON GENERAL HOSPITAL NHS TRUST)" userId="S::cathrynchadwick_nhs.net#ext#@rcpch.ac.uk::c857b054-01c9-449f-81e8-82f375b2fae2" providerId="AD" clId="Web-{FF6D06F9-E37E-ED85-30A9-EC6562C4748A}" dt="2022-08-22T10:12:36.819" v="216" actId="20577"/>
          <ac:spMkLst>
            <pc:docMk/>
            <pc:sldMk cId="2290393094" sldId="635"/>
            <ac:spMk id="3" creationId="{EEF66D14-3598-EF95-33A8-515A0D6845FE}"/>
          </ac:spMkLst>
        </pc:spChg>
      </pc:sldChg>
      <pc:sldChg chg="modSp new">
        <pc:chgData name="CHADWICK, cathryn (NORTHAMPTON GENERAL HOSPITAL NHS TRUST)" userId="S::cathrynchadwick_nhs.net#ext#@rcpch.ac.uk::c857b054-01c9-449f-81e8-82f375b2fae2" providerId="AD" clId="Web-{FF6D06F9-E37E-ED85-30A9-EC6562C4748A}" dt="2022-08-22T10:11:08.223" v="185" actId="20577"/>
        <pc:sldMkLst>
          <pc:docMk/>
          <pc:sldMk cId="3599383362" sldId="640"/>
        </pc:sldMkLst>
        <pc:spChg chg="mod">
          <ac:chgData name="CHADWICK, cathryn (NORTHAMPTON GENERAL HOSPITAL NHS TRUST)" userId="S::cathrynchadwick_nhs.net#ext#@rcpch.ac.uk::c857b054-01c9-449f-81e8-82f375b2fae2" providerId="AD" clId="Web-{FF6D06F9-E37E-ED85-30A9-EC6562C4748A}" dt="2022-08-22T10:06:29.761" v="41" actId="20577"/>
          <ac:spMkLst>
            <pc:docMk/>
            <pc:sldMk cId="3599383362" sldId="640"/>
            <ac:spMk id="2" creationId="{3A20C6F6-CC22-2203-6375-510083EBB7BD}"/>
          </ac:spMkLst>
        </pc:spChg>
        <pc:spChg chg="mod">
          <ac:chgData name="CHADWICK, cathryn (NORTHAMPTON GENERAL HOSPITAL NHS TRUST)" userId="S::cathrynchadwick_nhs.net#ext#@rcpch.ac.uk::c857b054-01c9-449f-81e8-82f375b2fae2" providerId="AD" clId="Web-{FF6D06F9-E37E-ED85-30A9-EC6562C4748A}" dt="2022-08-22T10:11:08.223" v="185" actId="20577"/>
          <ac:spMkLst>
            <pc:docMk/>
            <pc:sldMk cId="3599383362" sldId="640"/>
            <ac:spMk id="3" creationId="{D4A5E36F-3908-2AC5-12A8-6E0F760B8DFB}"/>
          </ac:spMkLst>
        </pc:spChg>
      </pc:sldChg>
      <pc:sldChg chg="new del">
        <pc:chgData name="CHADWICK, cathryn (NORTHAMPTON GENERAL HOSPITAL NHS TRUST)" userId="S::cathrynchadwick_nhs.net#ext#@rcpch.ac.uk::c857b054-01c9-449f-81e8-82f375b2fae2" providerId="AD" clId="Web-{FF6D06F9-E37E-ED85-30A9-EC6562C4748A}" dt="2022-08-22T10:05:22.836" v="36"/>
        <pc:sldMkLst>
          <pc:docMk/>
          <pc:sldMk cId="3675370023" sldId="640"/>
        </pc:sldMkLst>
      </pc:sldChg>
    </pc:docChg>
  </pc:docChgLst>
  <pc:docChgLst>
    <pc:chgData name="CHADWICK, cathryn (NORTHAMPTON GENERAL HOSPITAL NHS TRUST)" userId="S::cathrynchadwick_nhs.net#ext#@rcpch.ac.uk::c857b054-01c9-449f-81e8-82f375b2fae2" providerId="AD" clId="Web-{EE50F686-2709-BBD7-2F4E-F9355403A5B2}"/>
    <pc:docChg chg="sldOrd">
      <pc:chgData name="CHADWICK, cathryn (NORTHAMPTON GENERAL HOSPITAL NHS TRUST)" userId="S::cathrynchadwick_nhs.net#ext#@rcpch.ac.uk::c857b054-01c9-449f-81e8-82f375b2fae2" providerId="AD" clId="Web-{EE50F686-2709-BBD7-2F4E-F9355403A5B2}" dt="2022-08-22T10:18:03.331" v="0"/>
      <pc:docMkLst>
        <pc:docMk/>
      </pc:docMkLst>
      <pc:sldChg chg="ord">
        <pc:chgData name="CHADWICK, cathryn (NORTHAMPTON GENERAL HOSPITAL NHS TRUST)" userId="S::cathrynchadwick_nhs.net#ext#@rcpch.ac.uk::c857b054-01c9-449f-81e8-82f375b2fae2" providerId="AD" clId="Web-{EE50F686-2709-BBD7-2F4E-F9355403A5B2}" dt="2022-08-22T10:18:03.331" v="0"/>
        <pc:sldMkLst>
          <pc:docMk/>
          <pc:sldMk cId="967261114" sldId="631"/>
        </pc:sldMkLst>
      </pc:sldChg>
    </pc:docChg>
  </pc:docChgLst>
  <pc:docChgLst>
    <pc:chgData name="Lizzie Allen" userId="7f65ce4e-38cb-4393-b56c-1c530eb07e59" providerId="ADAL" clId="{9F48D9CD-9F50-4759-8100-56F1DC3D759C}"/>
    <pc:docChg chg="custSel modSld">
      <pc:chgData name="Lizzie Allen" userId="7f65ce4e-38cb-4393-b56c-1c530eb07e59" providerId="ADAL" clId="{9F48D9CD-9F50-4759-8100-56F1DC3D759C}" dt="2022-08-24T10:00:08.141" v="3" actId="5793"/>
      <pc:docMkLst>
        <pc:docMk/>
      </pc:docMkLst>
      <pc:sldChg chg="delSp mod">
        <pc:chgData name="Lizzie Allen" userId="7f65ce4e-38cb-4393-b56c-1c530eb07e59" providerId="ADAL" clId="{9F48D9CD-9F50-4759-8100-56F1DC3D759C}" dt="2022-08-24T09:59:28.630" v="0" actId="478"/>
        <pc:sldMkLst>
          <pc:docMk/>
          <pc:sldMk cId="42860532" sldId="610"/>
        </pc:sldMkLst>
        <pc:spChg chg="del">
          <ac:chgData name="Lizzie Allen" userId="7f65ce4e-38cb-4393-b56c-1c530eb07e59" providerId="ADAL" clId="{9F48D9CD-9F50-4759-8100-56F1DC3D759C}" dt="2022-08-24T09:59:28.630" v="0" actId="478"/>
          <ac:spMkLst>
            <pc:docMk/>
            <pc:sldMk cId="42860532" sldId="610"/>
            <ac:spMk id="3" creationId="{482B400A-9C44-874A-AB61-F9B3A4F61683}"/>
          </ac:spMkLst>
        </pc:spChg>
      </pc:sldChg>
      <pc:sldChg chg="modSp mod">
        <pc:chgData name="Lizzie Allen" userId="7f65ce4e-38cb-4393-b56c-1c530eb07e59" providerId="ADAL" clId="{9F48D9CD-9F50-4759-8100-56F1DC3D759C}" dt="2022-08-24T10:00:08.141" v="3" actId="5793"/>
        <pc:sldMkLst>
          <pc:docMk/>
          <pc:sldMk cId="967261114" sldId="631"/>
        </pc:sldMkLst>
        <pc:spChg chg="mod">
          <ac:chgData name="Lizzie Allen" userId="7f65ce4e-38cb-4393-b56c-1c530eb07e59" providerId="ADAL" clId="{9F48D9CD-9F50-4759-8100-56F1DC3D759C}" dt="2022-08-24T10:00:08.141" v="3" actId="5793"/>
          <ac:spMkLst>
            <pc:docMk/>
            <pc:sldMk cId="967261114" sldId="631"/>
            <ac:spMk id="3" creationId="{EEF66D14-3598-EF95-33A8-515A0D6845FE}"/>
          </ac:spMkLst>
        </pc:spChg>
      </pc:sldChg>
      <pc:sldChg chg="modSp mod">
        <pc:chgData name="Lizzie Allen" userId="7f65ce4e-38cb-4393-b56c-1c530eb07e59" providerId="ADAL" clId="{9F48D9CD-9F50-4759-8100-56F1DC3D759C}" dt="2022-08-24T10:00:01.571" v="1" actId="5793"/>
        <pc:sldMkLst>
          <pc:docMk/>
          <pc:sldMk cId="2290393094" sldId="635"/>
        </pc:sldMkLst>
        <pc:spChg chg="mod">
          <ac:chgData name="Lizzie Allen" userId="7f65ce4e-38cb-4393-b56c-1c530eb07e59" providerId="ADAL" clId="{9F48D9CD-9F50-4759-8100-56F1DC3D759C}" dt="2022-08-24T10:00:01.571" v="1" actId="5793"/>
          <ac:spMkLst>
            <pc:docMk/>
            <pc:sldMk cId="2290393094" sldId="635"/>
            <ac:spMk id="3" creationId="{EEF66D14-3598-EF95-33A8-515A0D6845FE}"/>
          </ac:spMkLst>
        </pc:spChg>
      </pc:sldChg>
      <pc:sldChg chg="modSp mod">
        <pc:chgData name="Lizzie Allen" userId="7f65ce4e-38cb-4393-b56c-1c530eb07e59" providerId="ADAL" clId="{9F48D9CD-9F50-4759-8100-56F1DC3D759C}" dt="2022-08-24T10:00:05.039" v="2" actId="5793"/>
        <pc:sldMkLst>
          <pc:docMk/>
          <pc:sldMk cId="3599383362" sldId="640"/>
        </pc:sldMkLst>
        <pc:spChg chg="mod">
          <ac:chgData name="Lizzie Allen" userId="7f65ce4e-38cb-4393-b56c-1c530eb07e59" providerId="ADAL" clId="{9F48D9CD-9F50-4759-8100-56F1DC3D759C}" dt="2022-08-24T10:00:05.039" v="2" actId="5793"/>
          <ac:spMkLst>
            <pc:docMk/>
            <pc:sldMk cId="3599383362" sldId="640"/>
            <ac:spMk id="3" creationId="{D4A5E36F-3908-2AC5-12A8-6E0F760B8DFB}"/>
          </ac:spMkLst>
        </pc:spChg>
      </pc:sldChg>
    </pc:docChg>
  </pc:docChgLst>
  <pc:docChgLst>
    <pc:chgData name="DYER, Emma (IMPERIAL COLLEGE HEALTHCARE NHS TRUST)" userId="S::emmadyer_nhs.net#ext#@rcpch.onmicrosoft.com::9aea9ff1-e90e-42b0-bc67-80574e7f49e1" providerId="AD" clId="Web-{D6D77793-65C3-FBAB-6F1E-0952A9EABBE8}"/>
    <pc:docChg chg="modSld">
      <pc:chgData name="DYER, Emma (IMPERIAL COLLEGE HEALTHCARE NHS TRUST)" userId="S::emmadyer_nhs.net#ext#@rcpch.onmicrosoft.com::9aea9ff1-e90e-42b0-bc67-80574e7f49e1" providerId="AD" clId="Web-{D6D77793-65C3-FBAB-6F1E-0952A9EABBE8}" dt="2022-08-05T13:15:04.273" v="1" actId="20577"/>
      <pc:docMkLst>
        <pc:docMk/>
      </pc:docMkLst>
      <pc:sldChg chg="modSp">
        <pc:chgData name="DYER, Emma (IMPERIAL COLLEGE HEALTHCARE NHS TRUST)" userId="S::emmadyer_nhs.net#ext#@rcpch.onmicrosoft.com::9aea9ff1-e90e-42b0-bc67-80574e7f49e1" providerId="AD" clId="Web-{D6D77793-65C3-FBAB-6F1E-0952A9EABBE8}" dt="2022-08-05T13:15:04.273" v="1" actId="20577"/>
        <pc:sldMkLst>
          <pc:docMk/>
          <pc:sldMk cId="2718601011" sldId="629"/>
        </pc:sldMkLst>
        <pc:spChg chg="mod">
          <ac:chgData name="DYER, Emma (IMPERIAL COLLEGE HEALTHCARE NHS TRUST)" userId="S::emmadyer_nhs.net#ext#@rcpch.onmicrosoft.com::9aea9ff1-e90e-42b0-bc67-80574e7f49e1" providerId="AD" clId="Web-{D6D77793-65C3-FBAB-6F1E-0952A9EABBE8}" dt="2022-08-05T13:15:04.273" v="1" actId="20577"/>
          <ac:spMkLst>
            <pc:docMk/>
            <pc:sldMk cId="2718601011" sldId="629"/>
            <ac:spMk id="3" creationId="{48BE3B9B-7C22-13DB-AF36-0667DA23F950}"/>
          </ac:spMkLst>
        </pc:spChg>
      </pc:sldChg>
    </pc:docChg>
  </pc:docChgLst>
  <pc:docChgLst>
    <pc:chgData name="CHADWICK, cathryn (NORTHAMPTON GENERAL HOSPITAL NHS TRUST)" userId="S::cathrynchadwick_nhs.net#ext#@rcpch.ac.uk::c857b054-01c9-449f-81e8-82f375b2fae2" providerId="AD" clId="Web-{D30DCB54-1025-BF7E-CCB9-CC225DCB1E92}"/>
    <pc:docChg chg="modSld">
      <pc:chgData name="CHADWICK, cathryn (NORTHAMPTON GENERAL HOSPITAL NHS TRUST)" userId="S::cathrynchadwick_nhs.net#ext#@rcpch.ac.uk::c857b054-01c9-449f-81e8-82f375b2fae2" providerId="AD" clId="Web-{D30DCB54-1025-BF7E-CCB9-CC225DCB1E92}" dt="2022-08-22T10:34:00.971" v="204" actId="20577"/>
      <pc:docMkLst>
        <pc:docMk/>
      </pc:docMkLst>
      <pc:sldChg chg="modSp">
        <pc:chgData name="CHADWICK, cathryn (NORTHAMPTON GENERAL HOSPITAL NHS TRUST)" userId="S::cathrynchadwick_nhs.net#ext#@rcpch.ac.uk::c857b054-01c9-449f-81e8-82f375b2fae2" providerId="AD" clId="Web-{D30DCB54-1025-BF7E-CCB9-CC225DCB1E92}" dt="2022-08-22T10:30:41.759" v="87" actId="20577"/>
        <pc:sldMkLst>
          <pc:docMk/>
          <pc:sldMk cId="42860532" sldId="610"/>
        </pc:sldMkLst>
        <pc:spChg chg="mod">
          <ac:chgData name="CHADWICK, cathryn (NORTHAMPTON GENERAL HOSPITAL NHS TRUST)" userId="S::cathrynchadwick_nhs.net#ext#@rcpch.ac.uk::c857b054-01c9-449f-81e8-82f375b2fae2" providerId="AD" clId="Web-{D30DCB54-1025-BF7E-CCB9-CC225DCB1E92}" dt="2022-08-22T10:30:41.759" v="87" actId="20577"/>
          <ac:spMkLst>
            <pc:docMk/>
            <pc:sldMk cId="42860532" sldId="610"/>
            <ac:spMk id="5" creationId="{00000000-0000-0000-0000-000000000000}"/>
          </ac:spMkLst>
        </pc:spChg>
      </pc:sldChg>
      <pc:sldChg chg="modSp">
        <pc:chgData name="CHADWICK, cathryn (NORTHAMPTON GENERAL HOSPITAL NHS TRUST)" userId="S::cathrynchadwick_nhs.net#ext#@rcpch.ac.uk::c857b054-01c9-449f-81e8-82f375b2fae2" providerId="AD" clId="Web-{D30DCB54-1025-BF7E-CCB9-CC225DCB1E92}" dt="2022-08-22T10:32:14.123" v="152" actId="20577"/>
        <pc:sldMkLst>
          <pc:docMk/>
          <pc:sldMk cId="3995274869" sldId="628"/>
        </pc:sldMkLst>
        <pc:spChg chg="mod">
          <ac:chgData name="CHADWICK, cathryn (NORTHAMPTON GENERAL HOSPITAL NHS TRUST)" userId="S::cathrynchadwick_nhs.net#ext#@rcpch.ac.uk::c857b054-01c9-449f-81e8-82f375b2fae2" providerId="AD" clId="Web-{D30DCB54-1025-BF7E-CCB9-CC225DCB1E92}" dt="2022-08-22T10:32:14.123" v="152" actId="20577"/>
          <ac:spMkLst>
            <pc:docMk/>
            <pc:sldMk cId="3995274869" sldId="628"/>
            <ac:spMk id="3" creationId="{48BE3B9B-7C22-13DB-AF36-0667DA23F950}"/>
          </ac:spMkLst>
        </pc:spChg>
      </pc:sldChg>
      <pc:sldChg chg="modSp">
        <pc:chgData name="CHADWICK, cathryn (NORTHAMPTON GENERAL HOSPITAL NHS TRUST)" userId="S::cathrynchadwick_nhs.net#ext#@rcpch.ac.uk::c857b054-01c9-449f-81e8-82f375b2fae2" providerId="AD" clId="Web-{D30DCB54-1025-BF7E-CCB9-CC225DCB1E92}" dt="2022-08-22T10:34:00.971" v="204" actId="20577"/>
        <pc:sldMkLst>
          <pc:docMk/>
          <pc:sldMk cId="1610293088" sldId="630"/>
        </pc:sldMkLst>
        <pc:spChg chg="mod">
          <ac:chgData name="CHADWICK, cathryn (NORTHAMPTON GENERAL HOSPITAL NHS TRUST)" userId="S::cathrynchadwick_nhs.net#ext#@rcpch.ac.uk::c857b054-01c9-449f-81e8-82f375b2fae2" providerId="AD" clId="Web-{D30DCB54-1025-BF7E-CCB9-CC225DCB1E92}" dt="2022-08-22T10:34:00.971" v="204" actId="20577"/>
          <ac:spMkLst>
            <pc:docMk/>
            <pc:sldMk cId="1610293088" sldId="630"/>
            <ac:spMk id="3" creationId="{48BE3B9B-7C22-13DB-AF36-0667DA23F95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E57415-AB4F-0F46-AFF6-8CB4570E3189}" type="datetimeFigureOut">
              <a:rPr lang="en-US" smtClean="0"/>
              <a:t>8/24/2022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F3A88-B81F-0B4F-B928-BD5038668D78}" type="slidenum">
              <a:rPr lang="en-US" smtClean="0"/>
              <a:t>‹#›</a:t>
            </a:fld>
            <a:endParaRPr lang="en-US"/>
          </a:p>
        </p:txBody>
      </p:sp>
    </p:spTree>
    <p:extLst>
      <p:ext uri="{BB962C8B-B14F-4D97-AF65-F5344CB8AC3E}">
        <p14:creationId xmlns:p14="http://schemas.microsoft.com/office/powerpoint/2010/main" val="309622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F3A88-B81F-0B4F-B928-BD5038668D78}" type="slidenum">
              <a:rPr lang="en-US" smtClean="0"/>
              <a:t>1</a:t>
            </a:fld>
            <a:endParaRPr lang="en-US"/>
          </a:p>
        </p:txBody>
      </p:sp>
    </p:spTree>
    <p:extLst>
      <p:ext uri="{BB962C8B-B14F-4D97-AF65-F5344CB8AC3E}">
        <p14:creationId xmlns:p14="http://schemas.microsoft.com/office/powerpoint/2010/main" val="447181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 of Progress in 2018 was a major curricular change, moving away from a rigid, tick box approach to an outcome based curriculum based on generic professional capabilities. This has paved the way for greater flexibility and to train </a:t>
            </a:r>
            <a:r>
              <a:rPr lang="en-US" dirty="0" err="1"/>
              <a:t>paediatricians</a:t>
            </a:r>
            <a:r>
              <a:rPr lang="en-US" dirty="0"/>
              <a:t> who will be better able to work across a wide range of settings. As a ‘high level’ curriculum it has less granular detail and therefore depends on good supervision to support trainees.</a:t>
            </a:r>
          </a:p>
        </p:txBody>
      </p:sp>
      <p:sp>
        <p:nvSpPr>
          <p:cNvPr id="4" name="Slide Number Placeholder 3"/>
          <p:cNvSpPr>
            <a:spLocks noGrp="1"/>
          </p:cNvSpPr>
          <p:nvPr>
            <p:ph type="sldNum" sz="quarter" idx="5"/>
          </p:nvPr>
        </p:nvSpPr>
        <p:spPr/>
        <p:txBody>
          <a:bodyPr/>
          <a:lstStyle/>
          <a:p>
            <a:fld id="{DCDF3A88-B81F-0B4F-B928-BD5038668D78}" type="slidenum">
              <a:rPr lang="en-US" smtClean="0"/>
              <a:t>2</a:t>
            </a:fld>
            <a:endParaRPr lang="en-US"/>
          </a:p>
        </p:txBody>
      </p:sp>
    </p:spTree>
    <p:extLst>
      <p:ext uri="{BB962C8B-B14F-4D97-AF65-F5344CB8AC3E}">
        <p14:creationId xmlns:p14="http://schemas.microsoft.com/office/powerpoint/2010/main" val="1228438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Progress + is not a significant change in curricular content, the main changes are to the structure of training and to introduce even more flexibility to training.</a:t>
            </a:r>
          </a:p>
        </p:txBody>
      </p:sp>
      <p:sp>
        <p:nvSpPr>
          <p:cNvPr id="4" name="Slide Number Placeholder 3"/>
          <p:cNvSpPr>
            <a:spLocks noGrp="1"/>
          </p:cNvSpPr>
          <p:nvPr>
            <p:ph type="sldNum" sz="quarter" idx="5"/>
          </p:nvPr>
        </p:nvSpPr>
        <p:spPr/>
        <p:txBody>
          <a:bodyPr/>
          <a:lstStyle/>
          <a:p>
            <a:fld id="{DCDF3A88-B81F-0B4F-B928-BD5038668D78}" type="slidenum">
              <a:rPr lang="en-US" smtClean="0"/>
              <a:t>3</a:t>
            </a:fld>
            <a:endParaRPr lang="en-US"/>
          </a:p>
        </p:txBody>
      </p:sp>
    </p:spTree>
    <p:extLst>
      <p:ext uri="{BB962C8B-B14F-4D97-AF65-F5344CB8AC3E}">
        <p14:creationId xmlns:p14="http://schemas.microsoft.com/office/powerpoint/2010/main" val="522252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Outline of the new 2 tier training </a:t>
            </a:r>
            <a:r>
              <a:rPr lang="en-US" dirty="0" err="1"/>
              <a:t>programme</a:t>
            </a:r>
            <a:r>
              <a:rPr lang="en-US" dirty="0"/>
              <a:t>.</a:t>
            </a:r>
          </a:p>
          <a:p>
            <a:r>
              <a:rPr lang="en-US" dirty="0"/>
              <a:t>All 3 parts of the MRCPCH exam must be passed by the end of ST3 and the full clinical by the end of ST4.</a:t>
            </a:r>
          </a:p>
          <a:p>
            <a:r>
              <a:rPr lang="en-US" dirty="0"/>
              <a:t>There is an emphasis on enhancing decision making skills and a supported transition to middle grade working during ST3. There will not be mandated placements at specific points (</a:t>
            </a:r>
            <a:r>
              <a:rPr lang="en-US" dirty="0" err="1"/>
              <a:t>eg</a:t>
            </a:r>
            <a:r>
              <a:rPr lang="en-US" dirty="0"/>
              <a:t> community or neonates during ST4). Core training should include a wide range of settings and opportunities)</a:t>
            </a:r>
          </a:p>
        </p:txBody>
      </p:sp>
      <p:sp>
        <p:nvSpPr>
          <p:cNvPr id="4" name="Slide Number Placeholder 3"/>
          <p:cNvSpPr>
            <a:spLocks noGrp="1"/>
          </p:cNvSpPr>
          <p:nvPr>
            <p:ph type="sldNum" sz="quarter" idx="5"/>
          </p:nvPr>
        </p:nvSpPr>
        <p:spPr/>
        <p:txBody>
          <a:bodyPr/>
          <a:lstStyle/>
          <a:p>
            <a:fld id="{DCDF3A88-B81F-0B4F-B928-BD5038668D78}" type="slidenum">
              <a:rPr lang="en-US" smtClean="0"/>
              <a:t>4</a:t>
            </a:fld>
            <a:endParaRPr lang="en-US"/>
          </a:p>
        </p:txBody>
      </p:sp>
    </p:spTree>
    <p:extLst>
      <p:ext uri="{BB962C8B-B14F-4D97-AF65-F5344CB8AC3E}">
        <p14:creationId xmlns:p14="http://schemas.microsoft.com/office/powerpoint/2010/main" val="1263900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OOP will be encouraged and it is hoped that schools will enable trainees to take up opportunities. OOP can betaken at any point allowed by the Gold Guide, one logical time to take OOP is after Core training.</a:t>
            </a:r>
          </a:p>
        </p:txBody>
      </p:sp>
      <p:sp>
        <p:nvSpPr>
          <p:cNvPr id="4" name="Slide Number Placeholder 3"/>
          <p:cNvSpPr>
            <a:spLocks noGrp="1"/>
          </p:cNvSpPr>
          <p:nvPr>
            <p:ph type="sldNum" sz="quarter" idx="5"/>
          </p:nvPr>
        </p:nvSpPr>
        <p:spPr/>
        <p:txBody>
          <a:bodyPr/>
          <a:lstStyle/>
          <a:p>
            <a:fld id="{DCDF3A88-B81F-0B4F-B928-BD5038668D78}" type="slidenum">
              <a:rPr lang="en-US" smtClean="0"/>
              <a:t>5</a:t>
            </a:fld>
            <a:endParaRPr lang="en-US"/>
          </a:p>
        </p:txBody>
      </p:sp>
    </p:spTree>
    <p:extLst>
      <p:ext uri="{BB962C8B-B14F-4D97-AF65-F5344CB8AC3E}">
        <p14:creationId xmlns:p14="http://schemas.microsoft.com/office/powerpoint/2010/main" val="3473155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trainees might choose to take OOP at the end of ST3 and before moving fully to the tier 2 </a:t>
            </a:r>
            <a:r>
              <a:rPr lang="en-US" dirty="0" err="1"/>
              <a:t>rota</a:t>
            </a:r>
            <a:r>
              <a:rPr lang="en-US" dirty="0"/>
              <a:t>.</a:t>
            </a:r>
          </a:p>
        </p:txBody>
      </p:sp>
      <p:sp>
        <p:nvSpPr>
          <p:cNvPr id="4" name="Slide Number Placeholder 3"/>
          <p:cNvSpPr>
            <a:spLocks noGrp="1"/>
          </p:cNvSpPr>
          <p:nvPr>
            <p:ph type="sldNum" sz="quarter" idx="5"/>
          </p:nvPr>
        </p:nvSpPr>
        <p:spPr/>
        <p:txBody>
          <a:bodyPr/>
          <a:lstStyle/>
          <a:p>
            <a:fld id="{DCDF3A88-B81F-0B4F-B928-BD5038668D78}" type="slidenum">
              <a:rPr lang="en-US" smtClean="0"/>
              <a:t>6</a:t>
            </a:fld>
            <a:endParaRPr lang="en-US"/>
          </a:p>
        </p:txBody>
      </p:sp>
    </p:spTree>
    <p:extLst>
      <p:ext uri="{BB962C8B-B14F-4D97-AF65-F5344CB8AC3E}">
        <p14:creationId xmlns:p14="http://schemas.microsoft.com/office/powerpoint/2010/main" val="3281773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Showing what will happen to trainees in August/September 2023 at the point of transition. Those finishing ST4 will have a choice to move into Specialty training or to remain in core. This and the following slides refer to Full time trainees who have no statutory leave or OOP</a:t>
            </a:r>
          </a:p>
        </p:txBody>
      </p:sp>
      <p:sp>
        <p:nvSpPr>
          <p:cNvPr id="4" name="Slide Number Placeholder 3"/>
          <p:cNvSpPr>
            <a:spLocks noGrp="1"/>
          </p:cNvSpPr>
          <p:nvPr>
            <p:ph type="sldNum" sz="quarter" idx="5"/>
          </p:nvPr>
        </p:nvSpPr>
        <p:spPr/>
        <p:txBody>
          <a:bodyPr/>
          <a:lstStyle/>
          <a:p>
            <a:fld id="{260FFA89-5C59-4AAF-8009-79353D94AE1E}" type="slidenum">
              <a:rPr lang="en-GB" smtClean="0"/>
              <a:t>7</a:t>
            </a:fld>
            <a:endParaRPr lang="en-GB" dirty="0"/>
          </a:p>
        </p:txBody>
      </p:sp>
    </p:spTree>
    <p:extLst>
      <p:ext uri="{BB962C8B-B14F-4D97-AF65-F5344CB8AC3E}">
        <p14:creationId xmlns:p14="http://schemas.microsoft.com/office/powerpoint/2010/main" val="3130543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changes are to core training. Trainees will need to acquire capabilities in CAMHS, public health and experience across different primary and secondary/tertiary care settings. </a:t>
            </a:r>
          </a:p>
          <a:p>
            <a:r>
              <a:rPr lang="en-US" dirty="0"/>
              <a:t>Trainees no longer have to do mandatory placements in community child health and neonates as they used to in the ‘old’ level 2 training.</a:t>
            </a:r>
          </a:p>
          <a:p>
            <a:r>
              <a:rPr lang="en-US" dirty="0"/>
              <a:t>Supervision will be needed to give trainees good decision making skills and trainees will be formally assessed for their readiness to move onto the tier 2 </a:t>
            </a:r>
            <a:r>
              <a:rPr lang="en-US" dirty="0" err="1"/>
              <a:t>rota</a:t>
            </a:r>
            <a:endParaRPr lang="en-US" dirty="0"/>
          </a:p>
        </p:txBody>
      </p:sp>
      <p:sp>
        <p:nvSpPr>
          <p:cNvPr id="4" name="Slide Number Placeholder 3"/>
          <p:cNvSpPr>
            <a:spLocks noGrp="1"/>
          </p:cNvSpPr>
          <p:nvPr>
            <p:ph type="sldNum" sz="quarter" idx="5"/>
          </p:nvPr>
        </p:nvSpPr>
        <p:spPr/>
        <p:txBody>
          <a:bodyPr/>
          <a:lstStyle/>
          <a:p>
            <a:fld id="{DCDF3A88-B81F-0B4F-B928-BD5038668D78}" type="slidenum">
              <a:rPr lang="en-US" smtClean="0"/>
              <a:t>8</a:t>
            </a:fld>
            <a:endParaRPr lang="en-US"/>
          </a:p>
        </p:txBody>
      </p:sp>
    </p:spTree>
    <p:extLst>
      <p:ext uri="{BB962C8B-B14F-4D97-AF65-F5344CB8AC3E}">
        <p14:creationId xmlns:p14="http://schemas.microsoft.com/office/powerpoint/2010/main" val="2772786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progress and previous experience, trainees will be expected to start gaining tier 2 capabilities during ST2/3. This should start with close supervision. </a:t>
            </a:r>
          </a:p>
          <a:p>
            <a:r>
              <a:rPr lang="en-US" dirty="0"/>
              <a:t>Trainees will have a formal assessment of readiness for independent tier 2 working and be expected to be fully independent on the tier 2 </a:t>
            </a:r>
            <a:r>
              <a:rPr lang="en-US" dirty="0" err="1"/>
              <a:t>rota</a:t>
            </a:r>
            <a:r>
              <a:rPr lang="en-US" dirty="0"/>
              <a:t> by the start of ST4.</a:t>
            </a:r>
          </a:p>
          <a:p>
            <a:r>
              <a:rPr lang="en-US" dirty="0"/>
              <a:t>This may be earlier as already happens</a:t>
            </a:r>
          </a:p>
        </p:txBody>
      </p:sp>
      <p:sp>
        <p:nvSpPr>
          <p:cNvPr id="4" name="Slide Number Placeholder 3"/>
          <p:cNvSpPr>
            <a:spLocks noGrp="1"/>
          </p:cNvSpPr>
          <p:nvPr>
            <p:ph type="sldNum" sz="quarter" idx="5"/>
          </p:nvPr>
        </p:nvSpPr>
        <p:spPr/>
        <p:txBody>
          <a:bodyPr/>
          <a:lstStyle/>
          <a:p>
            <a:fld id="{DCDF3A88-B81F-0B4F-B928-BD5038668D78}" type="slidenum">
              <a:rPr lang="en-US" smtClean="0"/>
              <a:t>9</a:t>
            </a:fld>
            <a:endParaRPr lang="en-US"/>
          </a:p>
        </p:txBody>
      </p:sp>
    </p:spTree>
    <p:extLst>
      <p:ext uri="{BB962C8B-B14F-4D97-AF65-F5344CB8AC3E}">
        <p14:creationId xmlns:p14="http://schemas.microsoft.com/office/powerpoint/2010/main" val="2356394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few changes for Specialty training.</a:t>
            </a:r>
          </a:p>
          <a:p>
            <a:r>
              <a:rPr lang="en-US" dirty="0"/>
              <a:t>Trainees will be coming into this level with less experience than previously and there is flexibility to move between specialties. Time to CCT will be 3y and therefore all subspecialty programs can have an indicative 3y length. As currently, some programs and trainees will progress quicker.</a:t>
            </a:r>
          </a:p>
        </p:txBody>
      </p:sp>
      <p:sp>
        <p:nvSpPr>
          <p:cNvPr id="4" name="Slide Number Placeholder 3"/>
          <p:cNvSpPr>
            <a:spLocks noGrp="1"/>
          </p:cNvSpPr>
          <p:nvPr>
            <p:ph type="sldNum" sz="quarter" idx="5"/>
          </p:nvPr>
        </p:nvSpPr>
        <p:spPr/>
        <p:txBody>
          <a:bodyPr/>
          <a:lstStyle/>
          <a:p>
            <a:fld id="{DCDF3A88-B81F-0B4F-B928-BD5038668D78}" type="slidenum">
              <a:rPr lang="en-US" smtClean="0"/>
              <a:t>10</a:t>
            </a:fld>
            <a:endParaRPr lang="en-US"/>
          </a:p>
        </p:txBody>
      </p:sp>
    </p:spTree>
    <p:extLst>
      <p:ext uri="{BB962C8B-B14F-4D97-AF65-F5344CB8AC3E}">
        <p14:creationId xmlns:p14="http://schemas.microsoft.com/office/powerpoint/2010/main" val="1085083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document is designed to be used alongside Progress+ to make sure that training and learning is broad and that all generic capabilities are met. The curriculum does not just concentrate on acute clinical </a:t>
            </a:r>
            <a:r>
              <a:rPr lang="en-US" dirty="0" err="1"/>
              <a:t>paediatrics</a:t>
            </a:r>
            <a:r>
              <a:rPr lang="en-US" dirty="0"/>
              <a:t> but ensures that capabilities across child mental health, public health are achieved. The aim is to train doctors who can practice holistically and across a wide range of settings. Making sure that trainees get really good training will depend on supervisors being familiar with the curriculum and these principles. </a:t>
            </a:r>
          </a:p>
          <a:p>
            <a:r>
              <a:rPr lang="en-US" dirty="0"/>
              <a:t>An apprentice model of training is not enough. Time needs to be spent actively training according to these principles.</a:t>
            </a:r>
          </a:p>
        </p:txBody>
      </p:sp>
      <p:sp>
        <p:nvSpPr>
          <p:cNvPr id="4" name="Slide Number Placeholder 3"/>
          <p:cNvSpPr>
            <a:spLocks noGrp="1"/>
          </p:cNvSpPr>
          <p:nvPr>
            <p:ph type="sldNum" sz="quarter" idx="5"/>
          </p:nvPr>
        </p:nvSpPr>
        <p:spPr/>
        <p:txBody>
          <a:bodyPr/>
          <a:lstStyle/>
          <a:p>
            <a:fld id="{DCDF3A88-B81F-0B4F-B928-BD5038668D78}" type="slidenum">
              <a:rPr lang="en-US" smtClean="0"/>
              <a:t>11</a:t>
            </a:fld>
            <a:endParaRPr lang="en-US"/>
          </a:p>
        </p:txBody>
      </p:sp>
    </p:spTree>
    <p:extLst>
      <p:ext uri="{BB962C8B-B14F-4D97-AF65-F5344CB8AC3E}">
        <p14:creationId xmlns:p14="http://schemas.microsoft.com/office/powerpoint/2010/main" val="1493616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need to give trainees self development time and for them to access training opportunities in CAMHS </a:t>
            </a:r>
            <a:r>
              <a:rPr lang="en-US" dirty="0" err="1"/>
              <a:t>etc</a:t>
            </a:r>
            <a:r>
              <a:rPr lang="en-US" dirty="0"/>
              <a:t> away from the acute ward, means that they will be less available for acute </a:t>
            </a:r>
            <a:r>
              <a:rPr lang="en-US" dirty="0" err="1"/>
              <a:t>rotas</a:t>
            </a:r>
            <a:r>
              <a:rPr lang="en-US" dirty="0"/>
              <a:t>. Supervision is key to delivering the curriculum.</a:t>
            </a:r>
          </a:p>
        </p:txBody>
      </p:sp>
      <p:sp>
        <p:nvSpPr>
          <p:cNvPr id="4" name="Slide Number Placeholder 3"/>
          <p:cNvSpPr>
            <a:spLocks noGrp="1"/>
          </p:cNvSpPr>
          <p:nvPr>
            <p:ph type="sldNum" sz="quarter" idx="5"/>
          </p:nvPr>
        </p:nvSpPr>
        <p:spPr/>
        <p:txBody>
          <a:bodyPr/>
          <a:lstStyle/>
          <a:p>
            <a:fld id="{DCDF3A88-B81F-0B4F-B928-BD5038668D78}" type="slidenum">
              <a:rPr lang="en-US" smtClean="0"/>
              <a:t>14</a:t>
            </a:fld>
            <a:endParaRPr lang="en-US"/>
          </a:p>
        </p:txBody>
      </p:sp>
    </p:spTree>
    <p:extLst>
      <p:ext uri="{BB962C8B-B14F-4D97-AF65-F5344CB8AC3E}">
        <p14:creationId xmlns:p14="http://schemas.microsoft.com/office/powerpoint/2010/main" val="784568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F3A88-B81F-0B4F-B928-BD5038668D78}" type="slidenum">
              <a:rPr lang="en-US" smtClean="0"/>
              <a:t>16</a:t>
            </a:fld>
            <a:endParaRPr lang="en-US"/>
          </a:p>
        </p:txBody>
      </p:sp>
    </p:spTree>
    <p:extLst>
      <p:ext uri="{BB962C8B-B14F-4D97-AF65-F5344CB8AC3E}">
        <p14:creationId xmlns:p14="http://schemas.microsoft.com/office/powerpoint/2010/main" val="1885178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Trainees who would be finishing level 2 or already in level 3 at the start of the 2023/24 training year will still have 3 years of training at this level. This was previously Level 3, now known as Specialty training. As previously most (70%) will go into general </a:t>
            </a:r>
            <a:r>
              <a:rPr lang="en-US" dirty="0" err="1"/>
              <a:t>paedaitrics</a:t>
            </a:r>
            <a:r>
              <a:rPr lang="en-US" dirty="0"/>
              <a:t>, 30% will be in subspecialties (via a central competitive application process)</a:t>
            </a:r>
          </a:p>
        </p:txBody>
      </p:sp>
      <p:sp>
        <p:nvSpPr>
          <p:cNvPr id="4" name="Slide Number Placeholder 3"/>
          <p:cNvSpPr>
            <a:spLocks noGrp="1"/>
          </p:cNvSpPr>
          <p:nvPr>
            <p:ph type="sldNum" sz="quarter" idx="5"/>
          </p:nvPr>
        </p:nvSpPr>
        <p:spPr/>
        <p:txBody>
          <a:bodyPr/>
          <a:lstStyle/>
          <a:p>
            <a:fld id="{DCDF3A88-B81F-0B4F-B928-BD5038668D78}" type="slidenum">
              <a:rPr lang="en-US" smtClean="0"/>
              <a:t>17</a:t>
            </a:fld>
            <a:endParaRPr lang="en-US"/>
          </a:p>
        </p:txBody>
      </p:sp>
    </p:spTree>
    <p:extLst>
      <p:ext uri="{BB962C8B-B14F-4D97-AF65-F5344CB8AC3E}">
        <p14:creationId xmlns:p14="http://schemas.microsoft.com/office/powerpoint/2010/main" val="2427732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group of trainees can choose to stay in core training which means they will have an overall 8y training or move straight to Specialty training and therefore have an overall 7y training pathway</a:t>
            </a:r>
          </a:p>
        </p:txBody>
      </p:sp>
      <p:sp>
        <p:nvSpPr>
          <p:cNvPr id="4" name="Slide Number Placeholder 3"/>
          <p:cNvSpPr>
            <a:spLocks noGrp="1"/>
          </p:cNvSpPr>
          <p:nvPr>
            <p:ph type="sldNum" sz="quarter" idx="5"/>
          </p:nvPr>
        </p:nvSpPr>
        <p:spPr/>
        <p:txBody>
          <a:bodyPr/>
          <a:lstStyle/>
          <a:p>
            <a:fld id="{DCDF3A88-B81F-0B4F-B928-BD5038668D78}" type="slidenum">
              <a:rPr lang="en-US" smtClean="0"/>
              <a:t>18</a:t>
            </a:fld>
            <a:endParaRPr lang="en-US"/>
          </a:p>
        </p:txBody>
      </p:sp>
    </p:spTree>
    <p:extLst>
      <p:ext uri="{BB962C8B-B14F-4D97-AF65-F5344CB8AC3E}">
        <p14:creationId xmlns:p14="http://schemas.microsoft.com/office/powerpoint/2010/main" val="3284017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decision to remain in Core or move to Specialty Training will depend on trainee choice and capability after discussion between trainers and trainee. If a trainee wants to move from ST4 to sub-specialty training in August/September 2023, they will apply for their chosen sub-specialty in the 2022/23 recruitment round. They will need to be on track to complete all Level 2 capabilities by the start of Sub-specialty training. This does not depend on specific placements but there will need to be early discussion and planning to ensure that placements are suitable to enable the trainee to meet the L2 capabilities.</a:t>
            </a:r>
          </a:p>
        </p:txBody>
      </p:sp>
      <p:sp>
        <p:nvSpPr>
          <p:cNvPr id="4" name="Slide Number Placeholder 3"/>
          <p:cNvSpPr>
            <a:spLocks noGrp="1"/>
          </p:cNvSpPr>
          <p:nvPr>
            <p:ph type="sldNum" sz="quarter" idx="5"/>
          </p:nvPr>
        </p:nvSpPr>
        <p:spPr/>
        <p:txBody>
          <a:bodyPr/>
          <a:lstStyle/>
          <a:p>
            <a:fld id="{DCDF3A88-B81F-0B4F-B928-BD5038668D78}" type="slidenum">
              <a:rPr lang="en-US" smtClean="0"/>
              <a:t>19</a:t>
            </a:fld>
            <a:endParaRPr lang="en-US"/>
          </a:p>
        </p:txBody>
      </p:sp>
    </p:spTree>
    <p:extLst>
      <p:ext uri="{BB962C8B-B14F-4D97-AF65-F5344CB8AC3E}">
        <p14:creationId xmlns:p14="http://schemas.microsoft.com/office/powerpoint/2010/main" val="38998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DCDF3A88-B81F-0B4F-B928-BD5038668D78}" type="slidenum">
              <a:rPr lang="en-US" smtClean="0"/>
              <a:t>22</a:t>
            </a:fld>
            <a:endParaRPr lang="en-US"/>
          </a:p>
        </p:txBody>
      </p:sp>
    </p:spTree>
    <p:extLst>
      <p:ext uri="{BB962C8B-B14F-4D97-AF65-F5344CB8AC3E}">
        <p14:creationId xmlns:p14="http://schemas.microsoft.com/office/powerpoint/2010/main" val="270007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There are opportunities to look at rotas and working patterns across all groups. To build and strengthen the AHP and </a:t>
            </a:r>
            <a:r>
              <a:rPr lang="en-GB" baseline="0" dirty="0" err="1"/>
              <a:t>multiprofessional</a:t>
            </a:r>
            <a:r>
              <a:rPr lang="en-GB" baseline="0" dirty="0"/>
              <a:t> workforce and to build links across other specialties for shared training opportunities.</a:t>
            </a:r>
          </a:p>
          <a:p>
            <a:r>
              <a:rPr lang="en-GB" baseline="0" dirty="0"/>
              <a:t>As we expect more OOP, this is an opportunity to create fellow posts with innovative content that would be attractive and keep local trainees contributing to service as well as giving them flexible pathways.</a:t>
            </a:r>
          </a:p>
        </p:txBody>
      </p:sp>
      <p:sp>
        <p:nvSpPr>
          <p:cNvPr id="4" name="Slide Number Placeholder 3"/>
          <p:cNvSpPr>
            <a:spLocks noGrp="1"/>
          </p:cNvSpPr>
          <p:nvPr>
            <p:ph type="sldNum" sz="quarter" idx="10"/>
          </p:nvPr>
        </p:nvSpPr>
        <p:spPr/>
        <p:txBody>
          <a:bodyPr/>
          <a:lstStyle/>
          <a:p>
            <a:fld id="{DCDF3A88-B81F-0B4F-B928-BD5038668D78}" type="slidenum">
              <a:rPr lang="en-US" smtClean="0"/>
              <a:t>23</a:t>
            </a:fld>
            <a:endParaRPr lang="en-US"/>
          </a:p>
        </p:txBody>
      </p:sp>
    </p:spTree>
    <p:extLst>
      <p:ext uri="{BB962C8B-B14F-4D97-AF65-F5344CB8AC3E}">
        <p14:creationId xmlns:p14="http://schemas.microsoft.com/office/powerpoint/2010/main" val="869197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F3A88-B81F-0B4F-B928-BD5038668D78}" type="slidenum">
              <a:rPr lang="en-US" smtClean="0"/>
              <a:t>24</a:t>
            </a:fld>
            <a:endParaRPr lang="en-US"/>
          </a:p>
        </p:txBody>
      </p:sp>
    </p:spTree>
    <p:extLst>
      <p:ext uri="{BB962C8B-B14F-4D97-AF65-F5344CB8AC3E}">
        <p14:creationId xmlns:p14="http://schemas.microsoft.com/office/powerpoint/2010/main" val="289834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DF3A88-B81F-0B4F-B928-BD5038668D78}" type="slidenum">
              <a:rPr lang="en-US" smtClean="0"/>
              <a:t>25</a:t>
            </a:fld>
            <a:endParaRPr lang="en-US"/>
          </a:p>
        </p:txBody>
      </p:sp>
    </p:spTree>
    <p:extLst>
      <p:ext uri="{BB962C8B-B14F-4D97-AF65-F5344CB8AC3E}">
        <p14:creationId xmlns:p14="http://schemas.microsoft.com/office/powerpoint/2010/main" val="1211842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6CD9-5B46-F848-8DB4-B5A7B1B706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71F6DA-96A9-A948-8661-9CDDED6EF8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E0EB67-A943-354D-BD62-C9D37DDEAA0F}"/>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1B2CE0A8-0766-5E43-A0B2-808175626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65025-CC43-4D44-B09A-D158E2572DE6}"/>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69115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A1BA1-00D6-2141-AD49-2D2043E703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F91B8-4D9E-2243-81B9-6A06683B62F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70887-06F7-4B47-8B94-5D9CB40FD65C}"/>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8C62241A-F353-3942-84B6-91877BEC8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AABAB6-29AE-B441-B07D-56A0FD289413}"/>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269663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4629-2E12-6344-94B3-9C14758BA7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68DDD8-103E-7046-8631-F06A6E483A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0A7EE5F-4072-1C46-9C93-F1F76ECB8A64}"/>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60681076-D500-2F4A-BD2B-CC98FF7578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0DBAF-129E-A64B-990B-37AB6C4744BD}"/>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387105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0BA0D-7D5C-CE4A-991E-FDCF1650E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D9D8A3-17B4-E248-97EA-0909073A044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9B1CA8-F71E-7546-A1D7-7E6774500EE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0A972-900F-3D44-A7B8-9758CFE0590C}"/>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6" name="Footer Placeholder 5">
            <a:extLst>
              <a:ext uri="{FF2B5EF4-FFF2-40B4-BE49-F238E27FC236}">
                <a16:creationId xmlns:a16="http://schemas.microsoft.com/office/drawing/2014/main" id="{DB81EFCB-9E46-2142-99BC-2531F9039E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34D2C5-A8BA-0847-8E5B-008499105AB4}"/>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115961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C9244-4F26-4E43-BA8A-3F0E281E5E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4D7C6F-D07B-2249-8143-0BF82812BC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A80C102-6BD9-4B46-B758-4BD4EC1E3B6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DC0706-6FC2-AB4C-9C6E-30C010CA58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7C87AA-5F80-8749-AD95-0557D9C19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04DEA7-CF5D-984B-9C66-A83674AEECC1}"/>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8" name="Footer Placeholder 7">
            <a:extLst>
              <a:ext uri="{FF2B5EF4-FFF2-40B4-BE49-F238E27FC236}">
                <a16:creationId xmlns:a16="http://schemas.microsoft.com/office/drawing/2014/main" id="{3A8D559D-595A-9D40-B29F-34BF53E12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6BC9C-BE83-8F48-8EAC-ACD14E779AA1}"/>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161315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F6CC-4F5A-594B-89FB-BF8B6C8096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0D243F-C03A-7544-8D2F-79138A7543F0}"/>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4" name="Footer Placeholder 3">
            <a:extLst>
              <a:ext uri="{FF2B5EF4-FFF2-40B4-BE49-F238E27FC236}">
                <a16:creationId xmlns:a16="http://schemas.microsoft.com/office/drawing/2014/main" id="{BD825696-D377-604D-AC7F-26F5013B9F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C9D331-F529-DE44-ACBD-CD5100B36AFC}"/>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373029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F10774-38DF-5D4E-B89D-00C158A05B03}"/>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3" name="Footer Placeholder 2">
            <a:extLst>
              <a:ext uri="{FF2B5EF4-FFF2-40B4-BE49-F238E27FC236}">
                <a16:creationId xmlns:a16="http://schemas.microsoft.com/office/drawing/2014/main" id="{F1E34567-8C3E-F24C-9196-1B7D653BEE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323CF5-D0D8-9F40-8AD1-1084B02AC99B}"/>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117270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01FEF-9060-B044-A2C3-6C09577794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CE4405-933C-B847-B293-D00CD7925C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B1973-2425-9046-9142-261FA9FECD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DB3125-62A0-AD49-839C-9CE1A10B6E4D}"/>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6" name="Footer Placeholder 5">
            <a:extLst>
              <a:ext uri="{FF2B5EF4-FFF2-40B4-BE49-F238E27FC236}">
                <a16:creationId xmlns:a16="http://schemas.microsoft.com/office/drawing/2014/main" id="{EEE33F02-65C5-6148-AF60-9D346246B1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A5B7D2-1BCB-734A-B386-D58BBDE1B65F}"/>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1847752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D810B-3907-D74A-982D-9613D5F6A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9CD825-25CA-A24C-9723-60207455BA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93EE75-2642-DA4D-98FF-62598B69B2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DC9F4F-4F7D-934F-9493-A38400122C60}"/>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6" name="Footer Placeholder 5">
            <a:extLst>
              <a:ext uri="{FF2B5EF4-FFF2-40B4-BE49-F238E27FC236}">
                <a16:creationId xmlns:a16="http://schemas.microsoft.com/office/drawing/2014/main" id="{C0610A15-9240-2846-A934-FBA9809E5E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6C2B4C-853C-DE4B-BB0D-5F8A6460ACE6}"/>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3012349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990C8-5E67-0246-89D2-D54FC6DFE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7DBCA-F33B-104D-9665-AC137C5A5D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FFE69-D4ED-8D4C-ABD5-5D34C8B68B4B}"/>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6EC280E0-1077-694B-B5D0-C6FA07CED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905C3-FCFB-EF4C-A063-FC908F2A4D7A}"/>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3508144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43B8B0-4D8D-3043-A6EE-ED4DAF8453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122FDE-9F12-3B45-B62F-D1AB61897A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EDE0E-BC5F-C741-98A0-A78CED5FFD90}"/>
              </a:ext>
            </a:extLst>
          </p:cNvPr>
          <p:cNvSpPr>
            <a:spLocks noGrp="1"/>
          </p:cNvSpPr>
          <p:nvPr>
            <p:ph type="dt" sz="half" idx="10"/>
          </p:nvPr>
        </p:nvSpPr>
        <p:spPr/>
        <p:txBody>
          <a:body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391E5F9F-6F83-0F44-94DA-23DA808D54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4AC8A2-535C-4B47-9197-44035290C31F}"/>
              </a:ext>
            </a:extLst>
          </p:cNvPr>
          <p:cNvSpPr>
            <a:spLocks noGrp="1"/>
          </p:cNvSpPr>
          <p:nvPr>
            <p:ph type="sldNum" sz="quarter" idx="12"/>
          </p:nvPr>
        </p:nvSpPr>
        <p:spPr/>
        <p:txBody>
          <a:bodyPr/>
          <a:lstStyle/>
          <a:p>
            <a:fld id="{031728FB-5EE6-2F4B-9D74-FA3AAC599BEF}" type="slidenum">
              <a:rPr lang="en-US" smtClean="0"/>
              <a:t>‹#›</a:t>
            </a:fld>
            <a:endParaRPr lang="en-US"/>
          </a:p>
        </p:txBody>
      </p:sp>
    </p:spTree>
    <p:extLst>
      <p:ext uri="{BB962C8B-B14F-4D97-AF65-F5344CB8AC3E}">
        <p14:creationId xmlns:p14="http://schemas.microsoft.com/office/powerpoint/2010/main" val="2574974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duction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3392" y="2276872"/>
            <a:ext cx="10972800" cy="1143000"/>
          </a:xfrm>
        </p:spPr>
        <p:txBody>
          <a:bodyPr/>
          <a:lstStyle>
            <a:lvl1pPr algn="ctr">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A8CC1BFE-7A9D-476F-853B-BE53F96D85CB}" type="datetimeFigureOut">
              <a:rPr lang="en-GB" smtClean="0"/>
              <a:t>24/08/2022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961FC0-C120-4E7B-A0CC-400EC9584A2A}" type="slidenum">
              <a:rPr lang="en-GB" smtClean="0"/>
              <a:t>‹#›</a:t>
            </a:fld>
            <a:endParaRPr lang="en-GB" dirty="0"/>
          </a:p>
        </p:txBody>
      </p:sp>
      <p:cxnSp>
        <p:nvCxnSpPr>
          <p:cNvPr id="7" name="Straight Connector 6"/>
          <p:cNvCxnSpPr/>
          <p:nvPr userDrawn="1"/>
        </p:nvCxnSpPr>
        <p:spPr>
          <a:xfrm>
            <a:off x="815413" y="3429000"/>
            <a:ext cx="1065718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5266" y="164638"/>
            <a:ext cx="2304255" cy="1382553"/>
          </a:xfrm>
          <a:prstGeom prst="rect">
            <a:avLst/>
          </a:prstGeom>
        </p:spPr>
      </p:pic>
    </p:spTree>
    <p:extLst>
      <p:ext uri="{BB962C8B-B14F-4D97-AF65-F5344CB8AC3E}">
        <p14:creationId xmlns:p14="http://schemas.microsoft.com/office/powerpoint/2010/main" val="2856551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5360" y="260649"/>
            <a:ext cx="11425269" cy="576064"/>
          </a:xfrm>
        </p:spPr>
        <p:txBody>
          <a:bodyPr>
            <a:noAutofit/>
          </a:bodyPr>
          <a:lstStyle>
            <a:lvl1pPr algn="l">
              <a:defRPr sz="4000" b="1">
                <a:solidFill>
                  <a:srgbClr val="11A7F2"/>
                </a:solidFill>
                <a:latin typeface="Montserrat" panose="02000505000000020004" pitchFamily="2" charset="0"/>
                <a:cs typeface="Arial" panose="020B0604020202020204" pitchFamily="34" charset="0"/>
              </a:defRPr>
            </a:lvl1pPr>
          </a:lstStyle>
          <a:p>
            <a:endParaRPr lang="en-GB" dirty="0"/>
          </a:p>
        </p:txBody>
      </p:sp>
      <p:sp>
        <p:nvSpPr>
          <p:cNvPr id="4" name="Date Placeholder 3"/>
          <p:cNvSpPr>
            <a:spLocks noGrp="1"/>
          </p:cNvSpPr>
          <p:nvPr>
            <p:ph type="dt" sz="half" idx="10"/>
          </p:nvPr>
        </p:nvSpPr>
        <p:spPr/>
        <p:txBody>
          <a:bodyPr/>
          <a:lstStyle/>
          <a:p>
            <a:fld id="{A8CC1BFE-7A9D-476F-853B-BE53F96D85CB}" type="datetimeFigureOut">
              <a:rPr lang="en-GB" smtClean="0"/>
              <a:t>24/08/2022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961FC0-C120-4E7B-A0CC-400EC9584A2A}" type="slidenum">
              <a:rPr lang="en-GB" smtClean="0"/>
              <a:t>‹#›</a:t>
            </a:fld>
            <a:endParaRPr lang="en-GB"/>
          </a:p>
        </p:txBody>
      </p:sp>
      <p:cxnSp>
        <p:nvCxnSpPr>
          <p:cNvPr id="9" name="Straight Connector 8"/>
          <p:cNvCxnSpPr/>
          <p:nvPr userDrawn="1"/>
        </p:nvCxnSpPr>
        <p:spPr>
          <a:xfrm>
            <a:off x="431371" y="865739"/>
            <a:ext cx="11329259" cy="0"/>
          </a:xfrm>
          <a:prstGeom prst="line">
            <a:avLst/>
          </a:prstGeom>
          <a:ln w="28575">
            <a:solidFill>
              <a:srgbClr val="11A7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106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5013" y="260649"/>
            <a:ext cx="10972800" cy="634083"/>
          </a:xfrm>
        </p:spPr>
        <p:txBody>
          <a:bodyPr/>
          <a:lstStyle>
            <a:lvl1pPr algn="l">
              <a:defRPr/>
            </a:lvl1pPr>
          </a:lstStyle>
          <a:p>
            <a:r>
              <a:rPr lang="en-US" dirty="0"/>
              <a:t>Click to edit Master title style</a:t>
            </a:r>
            <a:endParaRPr lang="en-GB" dirty="0"/>
          </a:p>
        </p:txBody>
      </p:sp>
      <p:sp>
        <p:nvSpPr>
          <p:cNvPr id="3" name="Content Placeholder 2"/>
          <p:cNvSpPr>
            <a:spLocks noGrp="1"/>
          </p:cNvSpPr>
          <p:nvPr>
            <p:ph idx="1"/>
          </p:nvPr>
        </p:nvSpPr>
        <p:spPr>
          <a:xfrm>
            <a:off x="407701" y="1390537"/>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CC1BFE-7A9D-476F-853B-BE53F96D85CB}" type="datetimeFigureOut">
              <a:rPr lang="en-GB" smtClean="0"/>
              <a:t>24/08/2022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737600" y="6356352"/>
            <a:ext cx="2844800" cy="365125"/>
          </a:xfrm>
        </p:spPr>
        <p:txBody>
          <a:bodyPr/>
          <a:lstStyle/>
          <a:p>
            <a:fld id="{DA961FC0-C120-4E7B-A0CC-400EC9584A2A}" type="slidenum">
              <a:rPr lang="en-GB" smtClean="0"/>
              <a:t>‹#›</a:t>
            </a:fld>
            <a:endParaRPr lang="en-GB" dirty="0"/>
          </a:p>
        </p:txBody>
      </p:sp>
      <p:cxnSp>
        <p:nvCxnSpPr>
          <p:cNvPr id="7" name="Straight Connector 6"/>
          <p:cNvCxnSpPr/>
          <p:nvPr userDrawn="1"/>
        </p:nvCxnSpPr>
        <p:spPr>
          <a:xfrm>
            <a:off x="431371" y="947013"/>
            <a:ext cx="11137237" cy="0"/>
          </a:xfrm>
          <a:prstGeom prst="line">
            <a:avLst/>
          </a:prstGeom>
          <a:ln w="28575">
            <a:solidFill>
              <a:srgbClr val="11A7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153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31371" y="116632"/>
            <a:ext cx="11164821" cy="792088"/>
          </a:xfrm>
        </p:spPr>
        <p:txBody>
          <a:bodyPr/>
          <a:lstStyle>
            <a:lvl1pPr algn="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A8CC1BFE-7A9D-476F-853B-BE53F96D85CB}" type="datetimeFigureOut">
              <a:rPr lang="en-GB" smtClean="0"/>
              <a:t>24/08/2022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961FC0-C120-4E7B-A0CC-400EC9584A2A}" type="slidenum">
              <a:rPr lang="en-GB" smtClean="0"/>
              <a:t>‹#›</a:t>
            </a:fld>
            <a:endParaRPr lang="en-GB"/>
          </a:p>
        </p:txBody>
      </p:sp>
      <p:cxnSp>
        <p:nvCxnSpPr>
          <p:cNvPr id="7" name="Straight Connector 6"/>
          <p:cNvCxnSpPr/>
          <p:nvPr userDrawn="1"/>
        </p:nvCxnSpPr>
        <p:spPr>
          <a:xfrm>
            <a:off x="431371" y="947013"/>
            <a:ext cx="11137237" cy="0"/>
          </a:xfrm>
          <a:prstGeom prst="line">
            <a:avLst/>
          </a:prstGeom>
          <a:ln w="28575">
            <a:solidFill>
              <a:srgbClr val="11A7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080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1211" y="274639"/>
            <a:ext cx="109728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621211"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8CC1BFE-7A9D-476F-853B-BE53F96D85CB}" type="datetimeFigureOut">
              <a:rPr lang="en-GB" smtClean="0"/>
              <a:t>24/08/2022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961FC0-C120-4E7B-A0CC-400EC9584A2A}" type="slidenum">
              <a:rPr lang="en-GB" smtClean="0"/>
              <a:t>‹#›</a:t>
            </a:fld>
            <a:endParaRPr lang="en-GB"/>
          </a:p>
        </p:txBody>
      </p:sp>
      <p:cxnSp>
        <p:nvCxnSpPr>
          <p:cNvPr id="8" name="Straight Connector 7"/>
          <p:cNvCxnSpPr/>
          <p:nvPr userDrawn="1"/>
        </p:nvCxnSpPr>
        <p:spPr>
          <a:xfrm>
            <a:off x="623392" y="1316765"/>
            <a:ext cx="10945216" cy="0"/>
          </a:xfrm>
          <a:prstGeom prst="line">
            <a:avLst/>
          </a:prstGeom>
          <a:ln w="28575">
            <a:solidFill>
              <a:srgbClr val="11A7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954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93378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endParaRPr lang="en-US" dirty="0"/>
          </a:p>
          <a:p>
            <a:pPr lvl="0"/>
            <a:endParaRPr lang="en-US" dirty="0"/>
          </a:p>
          <a:p>
            <a:pPr lvl="0"/>
            <a:r>
              <a:rPr lang="en-US" dirty="0"/>
              <a:t>Click to edit Master text styles</a:t>
            </a:r>
          </a:p>
        </p:txBody>
      </p:sp>
      <p:sp>
        <p:nvSpPr>
          <p:cNvPr id="4" name="Content Placeholder 3"/>
          <p:cNvSpPr>
            <a:spLocks noGrp="1"/>
          </p:cNvSpPr>
          <p:nvPr>
            <p:ph sz="half" idx="2"/>
          </p:nvPr>
        </p:nvSpPr>
        <p:spPr>
          <a:xfrm>
            <a:off x="609600" y="2756926"/>
            <a:ext cx="5386917" cy="3369237"/>
          </a:xfrm>
        </p:spPr>
        <p:txBody>
          <a:bodyPr/>
          <a:lstStyle>
            <a:lvl1pPr>
              <a:defRPr sz="2667" b="1"/>
            </a:lvl1pPr>
            <a:lvl2pPr>
              <a:defRPr sz="2400"/>
            </a:lvl2pPr>
            <a:lvl3pPr>
              <a:defRPr sz="2133"/>
            </a:lvl3pPr>
            <a:lvl4pPr>
              <a:defRPr sz="1867"/>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6193372" y="1535113"/>
            <a:ext cx="5389033" cy="93378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72" y="2756926"/>
            <a:ext cx="5389033" cy="3369237"/>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Date Placeholder 6"/>
          <p:cNvSpPr>
            <a:spLocks noGrp="1"/>
          </p:cNvSpPr>
          <p:nvPr>
            <p:ph type="dt" sz="half" idx="10"/>
          </p:nvPr>
        </p:nvSpPr>
        <p:spPr/>
        <p:txBody>
          <a:bodyPr/>
          <a:lstStyle/>
          <a:p>
            <a:fld id="{A8CC1BFE-7A9D-476F-853B-BE53F96D85CB}" type="datetimeFigureOut">
              <a:rPr lang="en-GB" smtClean="0"/>
              <a:t>24/08/2022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961FC0-C120-4E7B-A0CC-400EC9584A2A}" type="slidenum">
              <a:rPr lang="en-GB" smtClean="0"/>
              <a:t>‹#›</a:t>
            </a:fld>
            <a:endParaRPr lang="en-GB"/>
          </a:p>
        </p:txBody>
      </p:sp>
      <p:cxnSp>
        <p:nvCxnSpPr>
          <p:cNvPr id="10" name="Straight Connector 9"/>
          <p:cNvCxnSpPr/>
          <p:nvPr userDrawn="1"/>
        </p:nvCxnSpPr>
        <p:spPr>
          <a:xfrm>
            <a:off x="623392" y="1281933"/>
            <a:ext cx="10945216" cy="0"/>
          </a:xfrm>
          <a:prstGeom prst="line">
            <a:avLst/>
          </a:prstGeom>
          <a:ln w="28575">
            <a:solidFill>
              <a:srgbClr val="11A7F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7729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CC1BFE-7A9D-476F-853B-BE53F96D85CB}" type="datetimeFigureOut">
              <a:rPr lang="en-GB" smtClean="0"/>
              <a:t>24/08/2022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961FC0-C120-4E7B-A0CC-400EC9584A2A}" type="slidenum">
              <a:rPr lang="en-GB" smtClean="0"/>
              <a:t>‹#›</a:t>
            </a:fld>
            <a:endParaRPr lang="en-GB"/>
          </a:p>
        </p:txBody>
      </p:sp>
    </p:spTree>
    <p:extLst>
      <p:ext uri="{BB962C8B-B14F-4D97-AF65-F5344CB8AC3E}">
        <p14:creationId xmlns:p14="http://schemas.microsoft.com/office/powerpoint/2010/main" val="2094123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667"/>
            </a:lvl1pPr>
            <a:lvl2pPr>
              <a:defRPr sz="2400"/>
            </a:lvl2pPr>
            <a:lvl3pPr>
              <a:defRPr sz="2133"/>
            </a:lvl3pPr>
            <a:lvl4pPr>
              <a:defRPr sz="18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8CC1BFE-7A9D-476F-853B-BE53F96D85CB}" type="datetimeFigureOut">
              <a:rPr lang="en-GB" smtClean="0"/>
              <a:t>24/08/2022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961FC0-C120-4E7B-A0CC-400EC9584A2A}" type="slidenum">
              <a:rPr lang="en-GB" smtClean="0"/>
              <a:t>‹#›</a:t>
            </a:fld>
            <a:endParaRPr lang="en-GB"/>
          </a:p>
        </p:txBody>
      </p:sp>
    </p:spTree>
    <p:extLst>
      <p:ext uri="{BB962C8B-B14F-4D97-AF65-F5344CB8AC3E}">
        <p14:creationId xmlns:p14="http://schemas.microsoft.com/office/powerpoint/2010/main" val="137155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8CC1BFE-7A9D-476F-853B-BE53F96D85CB}" type="datetimeFigureOut">
              <a:rPr lang="en-GB" smtClean="0"/>
              <a:t>24/08/2022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961FC0-C120-4E7B-A0CC-400EC9584A2A}" type="slidenum">
              <a:rPr lang="en-GB" smtClean="0"/>
              <a:t>‹#›</a:t>
            </a:fld>
            <a:endParaRPr lang="en-GB"/>
          </a:p>
        </p:txBody>
      </p:sp>
    </p:spTree>
    <p:extLst>
      <p:ext uri="{BB962C8B-B14F-4D97-AF65-F5344CB8AC3E}">
        <p14:creationId xmlns:p14="http://schemas.microsoft.com/office/powerpoint/2010/main" val="1124325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4E67F8-FA70-7149-BC92-5DE984A6BC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013A79-47E1-E649-81CA-BAB342B723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636F80-10DF-1641-BF1B-7645F25E1D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68060-90B4-7243-A76F-E6608713A759}" type="datetimeFigureOut">
              <a:rPr lang="en-US" smtClean="0"/>
              <a:t>8/24/2022</a:t>
            </a:fld>
            <a:endParaRPr lang="en-US"/>
          </a:p>
        </p:txBody>
      </p:sp>
      <p:sp>
        <p:nvSpPr>
          <p:cNvPr id="5" name="Footer Placeholder 4">
            <a:extLst>
              <a:ext uri="{FF2B5EF4-FFF2-40B4-BE49-F238E27FC236}">
                <a16:creationId xmlns:a16="http://schemas.microsoft.com/office/drawing/2014/main" id="{2B5AAEA1-82D1-304F-ACBF-AA96103152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370B6B0-A5FC-BE4E-AA81-FC09D923C6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728FB-5EE6-2F4B-9D74-FA3AAC599BEF}" type="slidenum">
              <a:rPr lang="en-US" smtClean="0"/>
              <a:t>‹#›</a:t>
            </a:fld>
            <a:endParaRPr lang="en-US"/>
          </a:p>
        </p:txBody>
      </p:sp>
    </p:spTree>
    <p:extLst>
      <p:ext uri="{BB962C8B-B14F-4D97-AF65-F5344CB8AC3E}">
        <p14:creationId xmlns:p14="http://schemas.microsoft.com/office/powerpoint/2010/main" val="3833226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8CC1BFE-7A9D-476F-853B-BE53F96D85CB}" type="datetimeFigureOut">
              <a:rPr lang="en-GB" smtClean="0"/>
              <a:t>24/08/2022</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DA961FC0-C120-4E7B-A0CC-400EC9584A2A}" type="slidenum">
              <a:rPr lang="en-GB" smtClean="0"/>
              <a:t>‹#›</a:t>
            </a:fld>
            <a:endParaRPr lang="en-GB"/>
          </a:p>
        </p:txBody>
      </p:sp>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059229" y="6274227"/>
            <a:ext cx="1553763" cy="330813"/>
          </a:xfrm>
          <a:prstGeom prst="rect">
            <a:avLst/>
          </a:prstGeom>
        </p:spPr>
      </p:pic>
    </p:spTree>
    <p:extLst>
      <p:ext uri="{BB962C8B-B14F-4D97-AF65-F5344CB8AC3E}">
        <p14:creationId xmlns:p14="http://schemas.microsoft.com/office/powerpoint/2010/main" val="2023931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1219170" rtl="0" eaLnBrk="1" latinLnBrk="0" hangingPunct="1">
        <a:spcBef>
          <a:spcPct val="0"/>
        </a:spcBef>
        <a:buNone/>
        <a:defRPr sz="4000" b="1" kern="1200">
          <a:solidFill>
            <a:srgbClr val="11A7F2"/>
          </a:solidFill>
          <a:latin typeface="Montserrat" panose="02000505000000020004" pitchFamily="2" charset="0"/>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3733" b="0" kern="1200">
          <a:solidFill>
            <a:srgbClr val="4D4D4D"/>
          </a:solidFill>
          <a:latin typeface="Montserrat" panose="02000505000000020004" pitchFamily="2" charset="0"/>
          <a:ea typeface="+mn-ea"/>
          <a:cs typeface="+mn-cs"/>
        </a:defRPr>
      </a:lvl1pPr>
      <a:lvl2pPr marL="990575" indent="-380990" algn="l" defTabSz="1219170" rtl="0" eaLnBrk="1" latinLnBrk="0" hangingPunct="1">
        <a:spcBef>
          <a:spcPct val="20000"/>
        </a:spcBef>
        <a:buClr>
          <a:srgbClr val="4D4D4D"/>
        </a:buClr>
        <a:buSzPct val="80000"/>
        <a:buFont typeface="Courier New" panose="02070309020205020404" pitchFamily="49" charset="0"/>
        <a:buChar char="o"/>
        <a:defRPr sz="3200" b="0" kern="1200">
          <a:solidFill>
            <a:schemeClr val="tx1"/>
          </a:solidFill>
          <a:latin typeface="Montserrat" panose="02000505000000020004" pitchFamily="2" charset="0"/>
          <a:ea typeface="+mn-ea"/>
          <a:cs typeface="+mn-cs"/>
        </a:defRPr>
      </a:lvl2pPr>
      <a:lvl3pPr marL="1676358" indent="-457189" algn="l" defTabSz="1219170" rtl="0" eaLnBrk="1" latinLnBrk="0" hangingPunct="1">
        <a:spcBef>
          <a:spcPct val="20000"/>
        </a:spcBef>
        <a:buFont typeface="Montserrat" panose="02000505000000020004" pitchFamily="2" charset="0"/>
        <a:buChar char="—"/>
        <a:defRPr sz="2667" kern="1200">
          <a:solidFill>
            <a:schemeClr val="tx1"/>
          </a:solidFill>
          <a:latin typeface="Montserrat" panose="02000505000000020004" pitchFamily="2"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133" kern="1200">
          <a:solidFill>
            <a:schemeClr val="tx1"/>
          </a:solidFill>
          <a:latin typeface="Montserrat" panose="02000505000000020004" pitchFamily="2"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1867" kern="1200">
          <a:solidFill>
            <a:schemeClr val="tx1"/>
          </a:solidFill>
          <a:latin typeface="Montserrat" panose="02000505000000020004" pitchFamily="2"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progress-plus@rcpch.ac.uk"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37EC60D-3CB8-FF4A-BAE6-830B9F3B1248}"/>
              </a:ext>
            </a:extLst>
          </p:cNvPr>
          <p:cNvPicPr>
            <a:picLocks noChangeAspect="1"/>
          </p:cNvPicPr>
          <p:nvPr/>
        </p:nvPicPr>
        <p:blipFill>
          <a:blip r:embed="rId3">
            <a:alphaModFix amt="33000"/>
            <a:duotone>
              <a:schemeClr val="accent4">
                <a:shade val="45000"/>
                <a:satMod val="135000"/>
              </a:schemeClr>
              <a:prstClr val="white"/>
            </a:duotone>
            <a:extLst>
              <a:ext uri="{BEBA8EAE-BF5A-486C-A8C5-ECC9F3942E4B}">
                <a14:imgProps xmlns:a14="http://schemas.microsoft.com/office/drawing/2010/main">
                  <a14:imgLayer r:embed="rId4">
                    <a14:imgEffect>
                      <a14:saturation sat="42000"/>
                    </a14:imgEffect>
                  </a14:imgLayer>
                </a14:imgProps>
              </a:ext>
            </a:extLst>
          </a:blip>
          <a:stretch>
            <a:fillRect/>
          </a:stretch>
        </p:blipFill>
        <p:spPr>
          <a:xfrm>
            <a:off x="0" y="0"/>
            <a:ext cx="12192000" cy="6858000"/>
          </a:xfrm>
          <a:prstGeom prst="rect">
            <a:avLst/>
          </a:prstGeom>
        </p:spPr>
      </p:pic>
      <p:sp>
        <p:nvSpPr>
          <p:cNvPr id="7" name="Title 6"/>
          <p:cNvSpPr>
            <a:spLocks noGrp="1"/>
          </p:cNvSpPr>
          <p:nvPr>
            <p:ph type="title"/>
          </p:nvPr>
        </p:nvSpPr>
        <p:spPr>
          <a:xfrm>
            <a:off x="909773" y="267286"/>
            <a:ext cx="10689751" cy="4361606"/>
          </a:xfrm>
        </p:spPr>
        <p:txBody>
          <a:bodyPr>
            <a:noAutofit/>
          </a:bodyPr>
          <a:lstStyle/>
          <a:p>
            <a:r>
              <a:rPr lang="en-GB" sz="6600" dirty="0">
                <a:latin typeface="Arial" panose="020B0604020202020204" pitchFamily="34" charset="0"/>
                <a:cs typeface="Arial" panose="020B0604020202020204" pitchFamily="34" charset="0"/>
              </a:rPr>
              <a:t>From Progress </a:t>
            </a:r>
            <a:br>
              <a:rPr lang="en-GB" sz="6600" dirty="0">
                <a:latin typeface="Arial" panose="020B0604020202020204" pitchFamily="34" charset="0"/>
                <a:cs typeface="Arial" panose="020B0604020202020204" pitchFamily="34" charset="0"/>
              </a:rPr>
            </a:br>
            <a:r>
              <a:rPr lang="en-GB" sz="6600" dirty="0">
                <a:latin typeface="Arial" panose="020B0604020202020204" pitchFamily="34" charset="0"/>
                <a:cs typeface="Arial" panose="020B0604020202020204" pitchFamily="34" charset="0"/>
              </a:rPr>
              <a:t>to</a:t>
            </a:r>
            <a:br>
              <a:rPr lang="en-GB" sz="6600" dirty="0">
                <a:solidFill>
                  <a:srgbClr val="002060"/>
                </a:solidFill>
                <a:latin typeface="Arial" panose="020B0604020202020204" pitchFamily="34" charset="0"/>
                <a:cs typeface="Arial" panose="020B0604020202020204" pitchFamily="34" charset="0"/>
              </a:rPr>
            </a:br>
            <a:r>
              <a:rPr lang="en-GB" sz="6600" dirty="0">
                <a:solidFill>
                  <a:srgbClr val="EF3697"/>
                </a:solidFill>
                <a:latin typeface="Arial" panose="020B0604020202020204" pitchFamily="34" charset="0"/>
                <a:cs typeface="Arial" panose="020B0604020202020204" pitchFamily="34" charset="0"/>
              </a:rPr>
              <a:t>Progress +</a:t>
            </a:r>
            <a:br>
              <a:rPr lang="en-GB" sz="6600" dirty="0">
                <a:solidFill>
                  <a:srgbClr val="EF3697"/>
                </a:solidFill>
                <a:latin typeface="Arial" panose="020B0604020202020204" pitchFamily="34" charset="0"/>
                <a:cs typeface="Arial" panose="020B0604020202020204" pitchFamily="34" charset="0"/>
              </a:rPr>
            </a:br>
            <a:r>
              <a:rPr lang="en-GB" sz="4400" dirty="0">
                <a:solidFill>
                  <a:srgbClr val="EF3697"/>
                </a:solidFill>
                <a:latin typeface="Arial" panose="020B0604020202020204" pitchFamily="34" charset="0"/>
                <a:cs typeface="Arial" panose="020B0604020202020204" pitchFamily="34" charset="0"/>
              </a:rPr>
              <a:t>What does it mean for Clinical Leads and Services</a:t>
            </a:r>
            <a:endParaRPr lang="en-GB" sz="6600" dirty="0">
              <a:solidFill>
                <a:srgbClr val="EF3697"/>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F06F35B-20C9-6146-B79D-F255DA098069}"/>
              </a:ext>
            </a:extLst>
          </p:cNvPr>
          <p:cNvSpPr txBox="1"/>
          <p:nvPr/>
        </p:nvSpPr>
        <p:spPr>
          <a:xfrm>
            <a:off x="2503503" y="5555993"/>
            <a:ext cx="9688497" cy="374906"/>
          </a:xfrm>
          <a:prstGeom prst="rect">
            <a:avLst/>
          </a:prstGeom>
          <a:solidFill>
            <a:srgbClr val="E83089"/>
          </a:solidFill>
        </p:spPr>
        <p:txBody>
          <a:bodyPr wrap="square" tIns="0" bIns="36000" rtlCol="0" anchor="ctr">
            <a:spAutoFit/>
          </a:bodyPr>
          <a:lstStyle/>
          <a:p>
            <a:pPr marL="0" marR="0" lvl="0" indent="0" algn="l" defTabSz="914188"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charset="0"/>
                <a:ea typeface="Arial" charset="0"/>
                <a:cs typeface="Arial" charset="0"/>
              </a:rPr>
              <a:t> Dr Cathryn Chadwick VP (</a:t>
            </a:r>
            <a:r>
              <a:rPr kumimoji="0" lang="en-US" sz="2000" b="1" i="0" u="none" strike="noStrike" kern="1200" cap="none" spc="0" normalizeH="0" baseline="0" noProof="0" dirty="0">
                <a:ln>
                  <a:noFill/>
                </a:ln>
                <a:solidFill>
                  <a:prstClr val="white"/>
                </a:solidFill>
                <a:effectLst/>
                <a:uLnTx/>
                <a:uFillTx/>
                <a:latin typeface="Arial" charset="0"/>
                <a:ea typeface="Arial" charset="0"/>
                <a:cs typeface="Arial" charset="0"/>
              </a:rPr>
              <a:t>Training &amp; Assessment) RCPCH</a:t>
            </a:r>
          </a:p>
        </p:txBody>
      </p:sp>
      <p:pic>
        <p:nvPicPr>
          <p:cNvPr id="15" name="Picture 14">
            <a:extLst>
              <a:ext uri="{FF2B5EF4-FFF2-40B4-BE49-F238E27FC236}">
                <a16:creationId xmlns:a16="http://schemas.microsoft.com/office/drawing/2014/main" id="{9BF020BA-7125-624B-B493-A09560784B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688" y="5429114"/>
            <a:ext cx="2304255" cy="1382553"/>
          </a:xfrm>
          <a:prstGeom prst="rect">
            <a:avLst/>
          </a:prstGeom>
        </p:spPr>
      </p:pic>
    </p:spTree>
    <p:extLst>
      <p:ext uri="{BB962C8B-B14F-4D97-AF65-F5344CB8AC3E}">
        <p14:creationId xmlns:p14="http://schemas.microsoft.com/office/powerpoint/2010/main" val="1462175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2C82-E28A-0149-BCFB-46B9A209E0E6}"/>
              </a:ext>
            </a:extLst>
          </p:cNvPr>
          <p:cNvSpPr>
            <a:spLocks noGrp="1"/>
          </p:cNvSpPr>
          <p:nvPr>
            <p:ph type="title"/>
          </p:nvPr>
        </p:nvSpPr>
        <p:spPr/>
        <p:txBody>
          <a:bodyPr>
            <a:normAutofit/>
          </a:bodyPr>
          <a:lstStyle/>
          <a:p>
            <a:r>
              <a:rPr lang="en-US" sz="3200" b="1" dirty="0">
                <a:solidFill>
                  <a:srgbClr val="00B0F0"/>
                </a:solidFill>
                <a:latin typeface="Arial" panose="020B0604020202020204" pitchFamily="34" charset="0"/>
                <a:cs typeface="Arial" panose="020B0604020202020204" pitchFamily="34" charset="0"/>
              </a:rPr>
              <a:t>Progress: 2018</a:t>
            </a:r>
          </a:p>
        </p:txBody>
      </p:sp>
      <p:sp>
        <p:nvSpPr>
          <p:cNvPr id="3" name="Content Placeholder 2">
            <a:extLst>
              <a:ext uri="{FF2B5EF4-FFF2-40B4-BE49-F238E27FC236}">
                <a16:creationId xmlns:a16="http://schemas.microsoft.com/office/drawing/2014/main" id="{DB0C4EA0-3698-524F-BBE6-F63493606CE1}"/>
              </a:ext>
            </a:extLst>
          </p:cNvPr>
          <p:cNvSpPr>
            <a:spLocks noGrp="1"/>
          </p:cNvSpPr>
          <p:nvPr>
            <p:ph idx="1"/>
          </p:nvPr>
        </p:nvSpPr>
        <p:spPr>
          <a:xfrm>
            <a:off x="483079" y="1609122"/>
            <a:ext cx="11327921" cy="4756377"/>
          </a:xfrm>
        </p:spPr>
        <p:txBody>
          <a:bodyPr>
            <a:normAutofit fontScale="92500" lnSpcReduction="10000"/>
          </a:bodyPr>
          <a:lstStyle/>
          <a:p>
            <a:pPr marL="0" indent="0">
              <a:buNone/>
            </a:pPr>
            <a:r>
              <a:rPr lang="en-US" b="1" dirty="0">
                <a:latin typeface="+mn-lt"/>
                <a:cs typeface="Arial" panose="020B0604020202020204" pitchFamily="34" charset="0"/>
              </a:rPr>
              <a:t>To ensure the curriculum equips doctors with generic skills</a:t>
            </a:r>
            <a:endParaRPr lang="en-US" dirty="0">
              <a:latin typeface="+mn-lt"/>
              <a:cs typeface="Arial" panose="020B0604020202020204" pitchFamily="34" charset="0"/>
            </a:endParaRPr>
          </a:p>
          <a:p>
            <a:r>
              <a:rPr lang="en-US" dirty="0">
                <a:latin typeface="+mn-lt"/>
                <a:cs typeface="Arial" panose="020B0604020202020204" pitchFamily="34" charset="0"/>
              </a:rPr>
              <a:t>‘High level’ outcomes based curriculum</a:t>
            </a:r>
          </a:p>
          <a:p>
            <a:r>
              <a:rPr lang="en-US" dirty="0">
                <a:latin typeface="+mn-lt"/>
                <a:cs typeface="Arial" panose="020B0604020202020204" pitchFamily="34" charset="0"/>
              </a:rPr>
              <a:t>Based on generic professional capabilities</a:t>
            </a:r>
          </a:p>
          <a:p>
            <a:r>
              <a:rPr lang="en-US" dirty="0">
                <a:latin typeface="+mn-lt"/>
                <a:cs typeface="Arial" panose="020B0604020202020204" pitchFamily="34" charset="0"/>
              </a:rPr>
              <a:t>Move away from tick box, time based training</a:t>
            </a:r>
          </a:p>
          <a:p>
            <a:r>
              <a:rPr lang="en-US" dirty="0">
                <a:latin typeface="+mn-lt"/>
                <a:cs typeface="Arial" panose="020B0604020202020204" pitchFamily="34" charset="0"/>
              </a:rPr>
              <a:t>Capability based training</a:t>
            </a:r>
          </a:p>
          <a:p>
            <a:r>
              <a:rPr lang="en-US" dirty="0">
                <a:latin typeface="+mn-lt"/>
                <a:cs typeface="Arial" panose="020B0604020202020204" pitchFamily="34" charset="0"/>
              </a:rPr>
              <a:t>Subspecialty curricula aligned to Progress</a:t>
            </a:r>
          </a:p>
          <a:p>
            <a:r>
              <a:rPr lang="en-US" dirty="0">
                <a:latin typeface="+mn-lt"/>
                <a:cs typeface="Arial" panose="020B0604020202020204" pitchFamily="34" charset="0"/>
              </a:rPr>
              <a:t>Preparation for greater flexibility</a:t>
            </a:r>
          </a:p>
          <a:p>
            <a:r>
              <a:rPr lang="en-US" dirty="0">
                <a:latin typeface="+mn-lt"/>
                <a:cs typeface="Arial" panose="020B0604020202020204" pitchFamily="34" charset="0"/>
              </a:rPr>
              <a:t>Better aligned to future ways of working</a:t>
            </a:r>
          </a:p>
          <a:p>
            <a:endParaRPr lang="en-US" dirty="0"/>
          </a:p>
        </p:txBody>
      </p:sp>
    </p:spTree>
    <p:extLst>
      <p:ext uri="{BB962C8B-B14F-4D97-AF65-F5344CB8AC3E}">
        <p14:creationId xmlns:p14="http://schemas.microsoft.com/office/powerpoint/2010/main" val="4087950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txBox="1">
            <a:spLocks/>
          </p:cNvSpPr>
          <p:nvPr/>
        </p:nvSpPr>
        <p:spPr>
          <a:xfrm>
            <a:off x="290946" y="220905"/>
            <a:ext cx="9549472" cy="742702"/>
          </a:xfrm>
          <a:prstGeom prst="rect">
            <a:avLst/>
          </a:prstGeom>
        </p:spPr>
        <p:txBody>
          <a:bodyPr vert="horz" lIns="91420" tIns="45711" rIns="91420" bIns="45711" rtlCol="0" anchor="ctr">
            <a:normAutofit/>
          </a:bodyPr>
          <a:lstStyle>
            <a:lvl1pPr algn="ctr" defTabSz="914400" rtl="0" eaLnBrk="1" latinLnBrk="0" hangingPunct="1">
              <a:spcBef>
                <a:spcPct val="0"/>
              </a:spcBef>
              <a:buNone/>
              <a:defRPr sz="4400" b="1" kern="1200">
                <a:solidFill>
                  <a:srgbClr val="E83089"/>
                </a:solidFill>
                <a:latin typeface="+mj-lt"/>
                <a:ea typeface="+mj-ea"/>
                <a:cs typeface="+mj-cs"/>
              </a:defRPr>
            </a:lvl1pPr>
          </a:lstStyle>
          <a:p>
            <a:pPr algn="l"/>
            <a:r>
              <a:rPr lang="en-GB" sz="3200" dirty="0">
                <a:solidFill>
                  <a:srgbClr val="EF3697"/>
                </a:solidFill>
                <a:latin typeface="Arial" panose="020B0604020202020204" pitchFamily="34" charset="0"/>
                <a:cs typeface="Arial" panose="020B0604020202020204" pitchFamily="34" charset="0"/>
              </a:rPr>
              <a:t>Moving to Progress+: 2023 </a:t>
            </a:r>
          </a:p>
        </p:txBody>
      </p:sp>
      <p:sp>
        <p:nvSpPr>
          <p:cNvPr id="5" name="Content Placeholder 4"/>
          <p:cNvSpPr>
            <a:spLocks noGrp="1"/>
          </p:cNvSpPr>
          <p:nvPr>
            <p:ph idx="1"/>
          </p:nvPr>
        </p:nvSpPr>
        <p:spPr>
          <a:xfrm>
            <a:off x="407701" y="1390537"/>
            <a:ext cx="10972800" cy="4903334"/>
          </a:xfrm>
        </p:spPr>
        <p:txBody>
          <a:bodyPr vert="horz" lIns="91440" tIns="45720" rIns="91440" bIns="45720" rtlCol="0" anchor="t">
            <a:normAutofit fontScale="70000" lnSpcReduction="20000"/>
          </a:bodyPr>
          <a:lstStyle/>
          <a:p>
            <a:pPr marL="0" indent="0">
              <a:buNone/>
            </a:pPr>
            <a:r>
              <a:rPr lang="en-US" sz="4100" b="1" dirty="0">
                <a:latin typeface="+mn-lt"/>
                <a:cs typeface="Arial" panose="020B0604020202020204" pitchFamily="34" charset="0"/>
              </a:rPr>
              <a:t>Structural Change</a:t>
            </a:r>
          </a:p>
          <a:p>
            <a:pPr marL="456565" indent="-456565"/>
            <a:r>
              <a:rPr lang="en-GB" sz="3400" b="0" dirty="0">
                <a:latin typeface="+mn-lt"/>
                <a:cs typeface="Arial" panose="020B0604020202020204" pitchFamily="34" charset="0"/>
              </a:rPr>
              <a:t>Reduction in the overall indicative length of training from eight to seven years </a:t>
            </a:r>
          </a:p>
          <a:p>
            <a:pPr marL="456565" indent="-456565"/>
            <a:r>
              <a:rPr lang="en-GB" sz="3400" b="0" dirty="0">
                <a:latin typeface="+mn-lt"/>
                <a:cs typeface="Arial" panose="020B0604020202020204" pitchFamily="34" charset="0"/>
              </a:rPr>
              <a:t>Change to two training levels; Core Paediatrics (Year 1-4) and Specialty Paediatrics (year 5-7)</a:t>
            </a:r>
          </a:p>
          <a:p>
            <a:pPr marL="0" indent="0">
              <a:buNone/>
            </a:pPr>
            <a:endParaRPr lang="en-GB" sz="4100" dirty="0">
              <a:latin typeface="+mn-lt"/>
              <a:cs typeface="Arial" panose="020B0604020202020204" pitchFamily="34" charset="0"/>
            </a:endParaRPr>
          </a:p>
          <a:p>
            <a:pPr marL="0" indent="0">
              <a:buNone/>
            </a:pPr>
            <a:r>
              <a:rPr lang="en-GB" sz="4100" b="1" dirty="0">
                <a:latin typeface="+mn-lt"/>
                <a:cs typeface="Arial" panose="020B0604020202020204" pitchFamily="34" charset="0"/>
              </a:rPr>
              <a:t>Changes with a view to improving flexibility:</a:t>
            </a:r>
          </a:p>
          <a:p>
            <a:pPr marL="456565" indent="-456565"/>
            <a:r>
              <a:rPr lang="en-GB" sz="3400" b="0" dirty="0">
                <a:latin typeface="+mn-lt"/>
                <a:cs typeface="Arial"/>
              </a:rPr>
              <a:t>Embedding capability rather than time-based training</a:t>
            </a:r>
          </a:p>
          <a:p>
            <a:pPr marL="456565" indent="-456565"/>
            <a:r>
              <a:rPr lang="en-GB" sz="3400" dirty="0">
                <a:latin typeface="+mn-lt"/>
                <a:cs typeface="Arial"/>
              </a:rPr>
              <a:t>Increased flexibility and breadth of placements to develop good quality core training.</a:t>
            </a:r>
            <a:endParaRPr lang="en-GB" sz="3400">
              <a:latin typeface="+mn-lt"/>
              <a:cs typeface="Arial" panose="020B0604020202020204" pitchFamily="34" charset="0"/>
            </a:endParaRPr>
          </a:p>
          <a:p>
            <a:pPr marL="456565" indent="-456565"/>
            <a:r>
              <a:rPr lang="en-GB" sz="3400" dirty="0">
                <a:latin typeface="+mn-lt"/>
                <a:cs typeface="Arial"/>
              </a:rPr>
              <a:t>Moving away from fixed 6m blocks at specific training points for all trainees.</a:t>
            </a:r>
            <a:endParaRPr lang="en-GB" sz="3400" b="0" dirty="0">
              <a:latin typeface="+mn-lt"/>
              <a:cs typeface="Arial" panose="020B0604020202020204" pitchFamily="34" charset="0"/>
            </a:endParaRPr>
          </a:p>
          <a:p>
            <a:pPr marL="456565" indent="-456565"/>
            <a:r>
              <a:rPr lang="en-GB" sz="3400" b="0" dirty="0">
                <a:latin typeface="+mn-lt"/>
                <a:cs typeface="Arial"/>
              </a:rPr>
              <a:t>Mapping of similarities between sub-specialties so trainees can change pathway and count capabilities already achieved</a:t>
            </a:r>
            <a:r>
              <a:rPr lang="en-GB" sz="3400" dirty="0">
                <a:latin typeface="+mn-lt"/>
                <a:cs typeface="Arial"/>
              </a:rPr>
              <a:t> </a:t>
            </a:r>
            <a:endParaRPr lang="en-GB" sz="3400" b="0" dirty="0">
              <a:latin typeface="+mn-lt"/>
              <a:cs typeface="Arial" panose="020B0604020202020204" pitchFamily="34" charset="0"/>
            </a:endParaRPr>
          </a:p>
          <a:p>
            <a:pPr marL="456565" indent="-456565"/>
            <a:r>
              <a:rPr lang="en-GB" sz="3400" b="0" dirty="0">
                <a:latin typeface="+mn-lt"/>
                <a:cs typeface="Arial"/>
              </a:rPr>
              <a:t>Promotion of OOP opportunities</a:t>
            </a:r>
          </a:p>
          <a:p>
            <a:pPr marL="457200" lvl="1" indent="0">
              <a:buNone/>
            </a:pPr>
            <a:endParaRPr lang="en-GB" dirty="0"/>
          </a:p>
          <a:p>
            <a:pPr marL="456565" indent="-456565"/>
            <a:endParaRPr lang="en-GB" dirty="0"/>
          </a:p>
          <a:p>
            <a:pPr marL="989965" lvl="1" indent="-380365"/>
            <a:endParaRPr lang="en-US" dirty="0"/>
          </a:p>
          <a:p>
            <a:pPr marL="456565" indent="-456565"/>
            <a:endParaRPr lang="en-US" dirty="0"/>
          </a:p>
          <a:p>
            <a:pPr marL="456565" indent="-456565"/>
            <a:endParaRPr lang="en-GB" dirty="0"/>
          </a:p>
          <a:p>
            <a:pPr marL="456565" indent="-456565"/>
            <a:endParaRPr lang="en-GB" dirty="0"/>
          </a:p>
        </p:txBody>
      </p:sp>
    </p:spTree>
    <p:extLst>
      <p:ext uri="{BB962C8B-B14F-4D97-AF65-F5344CB8AC3E}">
        <p14:creationId xmlns:p14="http://schemas.microsoft.com/office/powerpoint/2010/main" val="42860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697115-2D39-6945-AFD6-813A1B68E79B}"/>
              </a:ext>
            </a:extLst>
          </p:cNvPr>
          <p:cNvGraphicFramePr>
            <a:graphicFrameLocks noGrp="1"/>
          </p:cNvGraphicFramePr>
          <p:nvPr>
            <p:extLst>
              <p:ext uri="{D42A27DB-BD31-4B8C-83A1-F6EECF244321}">
                <p14:modId xmlns:p14="http://schemas.microsoft.com/office/powerpoint/2010/main" val="437305530"/>
              </p:ext>
            </p:extLst>
          </p:nvPr>
        </p:nvGraphicFramePr>
        <p:xfrm>
          <a:off x="404680" y="404652"/>
          <a:ext cx="5040000" cy="4785360"/>
        </p:xfrm>
        <a:graphic>
          <a:graphicData uri="http://schemas.openxmlformats.org/drawingml/2006/table">
            <a:tbl>
              <a:tblPr bandRow="1">
                <a:tableStyleId>{5C22544A-7EE6-4342-B048-85BDC9FD1C3A}</a:tableStyleId>
              </a:tblPr>
              <a:tblGrid>
                <a:gridCol w="1260000">
                  <a:extLst>
                    <a:ext uri="{9D8B030D-6E8A-4147-A177-3AD203B41FA5}">
                      <a16:colId xmlns:a16="http://schemas.microsoft.com/office/drawing/2014/main" val="2450808758"/>
                    </a:ext>
                  </a:extLst>
                </a:gridCol>
                <a:gridCol w="1260000">
                  <a:extLst>
                    <a:ext uri="{9D8B030D-6E8A-4147-A177-3AD203B41FA5}">
                      <a16:colId xmlns:a16="http://schemas.microsoft.com/office/drawing/2014/main" val="545555367"/>
                    </a:ext>
                  </a:extLst>
                </a:gridCol>
                <a:gridCol w="1260000">
                  <a:extLst>
                    <a:ext uri="{9D8B030D-6E8A-4147-A177-3AD203B41FA5}">
                      <a16:colId xmlns:a16="http://schemas.microsoft.com/office/drawing/2014/main" val="2668198467"/>
                    </a:ext>
                  </a:extLst>
                </a:gridCol>
                <a:gridCol w="1260000">
                  <a:extLst>
                    <a:ext uri="{9D8B030D-6E8A-4147-A177-3AD203B41FA5}">
                      <a16:colId xmlns:a16="http://schemas.microsoft.com/office/drawing/2014/main" val="2583283849"/>
                    </a:ext>
                  </a:extLst>
                </a:gridCol>
              </a:tblGrid>
              <a:tr h="370800">
                <a:tc gridSpan="4">
                  <a:txBody>
                    <a:bodyPr/>
                    <a:lstStyle/>
                    <a:p>
                      <a:pPr algn="ctr"/>
                      <a:r>
                        <a:rPr lang="en-US" sz="1800" b="1" dirty="0">
                          <a:solidFill>
                            <a:schemeClr val="bg1"/>
                          </a:solidFill>
                        </a:rPr>
                        <a:t>Core Paediatrics</a:t>
                      </a: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19325769"/>
                  </a:ext>
                </a:extLst>
              </a:tr>
              <a:tr h="306000">
                <a:tc>
                  <a:txBody>
                    <a:bodyPr/>
                    <a:lstStyle/>
                    <a:p>
                      <a:pPr algn="ctr"/>
                      <a:r>
                        <a:rPr lang="en-US" sz="1600" b="1" dirty="0">
                          <a:solidFill>
                            <a:schemeClr val="bg1"/>
                          </a:solidFill>
                        </a:rPr>
                        <a:t>ST1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ST3</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ST4</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099889082"/>
                  </a:ext>
                </a:extLst>
              </a:tr>
              <a:tr h="306000">
                <a:tc>
                  <a:txBody>
                    <a:bodyPr/>
                    <a:lstStyle/>
                    <a:p>
                      <a:pPr algn="ctr"/>
                      <a:r>
                        <a:rPr lang="en-US" sz="1600" b="1" dirty="0">
                          <a:solidFill>
                            <a:schemeClr val="bg1"/>
                          </a:solidFill>
                        </a:rPr>
                        <a:t>Tier 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a:r>
                        <a:rPr lang="en-US" sz="1600" b="1" dirty="0">
                          <a:solidFill>
                            <a:schemeClr val="bg1"/>
                          </a:solidFill>
                        </a:rPr>
                        <a:t>Transition to tier 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gradFill flip="none" rotWithShape="1">
                      <a:gsLst>
                        <a:gs pos="0">
                          <a:schemeClr val="accent1">
                            <a:lumMod val="60000"/>
                            <a:lumOff val="40000"/>
                          </a:schemeClr>
                        </a:gs>
                        <a:gs pos="100000">
                          <a:schemeClr val="accent1"/>
                        </a:gs>
                      </a:gsLst>
                      <a:lin ang="0" scaled="1"/>
                      <a:tileRect/>
                    </a:gradFill>
                  </a:tcPr>
                </a:tc>
                <a:tc hMerge="1">
                  <a:txBody>
                    <a:bodyPr/>
                    <a:lstStyle/>
                    <a:p>
                      <a:pPr algn="ctr"/>
                      <a:endParaRPr lang="en-US" sz="14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Tier 2</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107962721"/>
                  </a:ext>
                </a:extLst>
              </a:tr>
              <a:tr h="3744000">
                <a:tc gridSpan="3">
                  <a:txBody>
                    <a:bodyPr/>
                    <a:lstStyle/>
                    <a:p>
                      <a:r>
                        <a:rPr lang="en-US" sz="1600" b="1" dirty="0">
                          <a:solidFill>
                            <a:srgbClr val="002060"/>
                          </a:solidFill>
                        </a:rPr>
                        <a:t>New Core Training Programme</a:t>
                      </a:r>
                    </a:p>
                    <a:p>
                      <a:endParaRPr lang="en-US" sz="1400" dirty="0"/>
                    </a:p>
                    <a:p>
                      <a:r>
                        <a:rPr lang="en-US" sz="1400" dirty="0"/>
                        <a:t>Core curricular capabilities in General Paediatrics, Neonatology, Integrated (Primary/Secondary) Care, Public Health, Community Child Health, Child &amp; Adolescent Mental Health</a:t>
                      </a:r>
                    </a:p>
                    <a:p>
                      <a:endParaRPr lang="en-US" sz="1400" dirty="0"/>
                    </a:p>
                    <a:p>
                      <a:r>
                        <a:rPr lang="en-US" sz="1400" dirty="0"/>
                        <a:t>Includes sub-specialty placements</a:t>
                      </a:r>
                    </a:p>
                    <a:p>
                      <a:endParaRPr lang="en-US" sz="1400" dirty="0"/>
                    </a:p>
                    <a:p>
                      <a:r>
                        <a:rPr lang="en-US" sz="1400" dirty="0"/>
                        <a:t>Trainees will transition to tier 2 working by the end of ST3, with suitable support, supervision and assessment.</a:t>
                      </a:r>
                    </a:p>
                    <a:p>
                      <a:endParaRPr lang="en-US" sz="1400" dirty="0"/>
                    </a:p>
                  </a:txBody>
                  <a:tcPr marL="127440" marR="127440"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dirty="0"/>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sz="1400" dirty="0"/>
                    </a:p>
                  </a:txBody>
                  <a:tcPr marL="127440" marR="127440" anchor="ct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ST4 trainees will be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tier 2 rota.</a:t>
                      </a:r>
                    </a:p>
                    <a:p>
                      <a:endParaRPr lang="en-US" dirty="0"/>
                    </a:p>
                  </a:txBody>
                  <a:tcPr marL="127440" marR="127440" anchor="ct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5501860"/>
                  </a:ext>
                </a:extLst>
              </a:tr>
            </a:tbl>
          </a:graphicData>
        </a:graphic>
      </p:graphicFrame>
      <p:sp>
        <p:nvSpPr>
          <p:cNvPr id="26" name="Up Arrow 25">
            <a:extLst>
              <a:ext uri="{FF2B5EF4-FFF2-40B4-BE49-F238E27FC236}">
                <a16:creationId xmlns:a16="http://schemas.microsoft.com/office/drawing/2014/main" id="{35051AA0-C156-2E46-8676-58545703958A}"/>
              </a:ext>
            </a:extLst>
          </p:cNvPr>
          <p:cNvSpPr/>
          <p:nvPr/>
        </p:nvSpPr>
        <p:spPr>
          <a:xfrm>
            <a:off x="4098436" y="5213896"/>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27" name="Text Box 9">
            <a:extLst>
              <a:ext uri="{FF2B5EF4-FFF2-40B4-BE49-F238E27FC236}">
                <a16:creationId xmlns:a16="http://schemas.microsoft.com/office/drawing/2014/main" id="{FDE50DEB-DD47-264C-8BDE-03804FFEA434}"/>
              </a:ext>
            </a:extLst>
          </p:cNvPr>
          <p:cNvSpPr txBox="1"/>
          <p:nvPr/>
        </p:nvSpPr>
        <p:spPr>
          <a:xfrm>
            <a:off x="3811309"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 Theory</a:t>
            </a:r>
          </a:p>
        </p:txBody>
      </p:sp>
      <p:sp>
        <p:nvSpPr>
          <p:cNvPr id="29" name="Text Box 11">
            <a:extLst>
              <a:ext uri="{FF2B5EF4-FFF2-40B4-BE49-F238E27FC236}">
                <a16:creationId xmlns:a16="http://schemas.microsoft.com/office/drawing/2014/main" id="{DE0AA581-305C-8F4D-B8F9-DB0FF1C42AA2}"/>
              </a:ext>
            </a:extLst>
          </p:cNvPr>
          <p:cNvSpPr txBox="1"/>
          <p:nvPr/>
        </p:nvSpPr>
        <p:spPr>
          <a:xfrm>
            <a:off x="5036113"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dirty="0">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sp>
        <p:nvSpPr>
          <p:cNvPr id="34" name="Up Arrow 33">
            <a:extLst>
              <a:ext uri="{FF2B5EF4-FFF2-40B4-BE49-F238E27FC236}">
                <a16:creationId xmlns:a16="http://schemas.microsoft.com/office/drawing/2014/main" id="{2C3D1CC2-5F34-4148-B600-05A4A97BA1B0}"/>
              </a:ext>
            </a:extLst>
          </p:cNvPr>
          <p:cNvSpPr/>
          <p:nvPr/>
        </p:nvSpPr>
        <p:spPr>
          <a:xfrm>
            <a:off x="5339019" y="5213748"/>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35" name="Text Box 11">
            <a:extLst>
              <a:ext uri="{FF2B5EF4-FFF2-40B4-BE49-F238E27FC236}">
                <a16:creationId xmlns:a16="http://schemas.microsoft.com/office/drawing/2014/main" id="{AA2E8649-43FB-1449-96BF-F3F6E52927FE}"/>
              </a:ext>
            </a:extLst>
          </p:cNvPr>
          <p:cNvSpPr txBox="1"/>
          <p:nvPr/>
        </p:nvSpPr>
        <p:spPr>
          <a:xfrm>
            <a:off x="8341082" y="5577736"/>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400" b="1" dirty="0">
                <a:solidFill>
                  <a:schemeClr val="bg1"/>
                </a:solidFill>
                <a:ea typeface="Calibri" charset="0"/>
                <a:cs typeface="Times New Roman" charset="0"/>
              </a:rPr>
              <a:t>START</a:t>
            </a:r>
          </a:p>
        </p:txBody>
      </p:sp>
      <p:sp>
        <p:nvSpPr>
          <p:cNvPr id="36" name="Up Arrow 35">
            <a:extLst>
              <a:ext uri="{FF2B5EF4-FFF2-40B4-BE49-F238E27FC236}">
                <a16:creationId xmlns:a16="http://schemas.microsoft.com/office/drawing/2014/main" id="{E202702F-AAEC-E54E-AFC1-E2E928115F51}"/>
              </a:ext>
            </a:extLst>
          </p:cNvPr>
          <p:cNvSpPr/>
          <p:nvPr/>
        </p:nvSpPr>
        <p:spPr>
          <a:xfrm>
            <a:off x="8628209" y="5223557"/>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0" name="Up Arrow 39">
            <a:extLst>
              <a:ext uri="{FF2B5EF4-FFF2-40B4-BE49-F238E27FC236}">
                <a16:creationId xmlns:a16="http://schemas.microsoft.com/office/drawing/2014/main" id="{F0A60634-B905-7F44-BA9E-FFC369BC8446}"/>
              </a:ext>
            </a:extLst>
          </p:cNvPr>
          <p:cNvSpPr/>
          <p:nvPr/>
        </p:nvSpPr>
        <p:spPr>
          <a:xfrm>
            <a:off x="6752853" y="5218982"/>
            <a:ext cx="180692" cy="285349"/>
          </a:xfrm>
          <a:prstGeom prst="upArrow">
            <a:avLst/>
          </a:prstGeom>
          <a:solidFill>
            <a:schemeClr val="tx1">
              <a:lumMod val="65000"/>
              <a:lumOff val="35000"/>
              <a:alpha val="30000"/>
            </a:schemeClr>
          </a:solid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1" name="Text Box 11">
            <a:extLst>
              <a:ext uri="{FF2B5EF4-FFF2-40B4-BE49-F238E27FC236}">
                <a16:creationId xmlns:a16="http://schemas.microsoft.com/office/drawing/2014/main" id="{87DA7E5F-9D3C-1449-99CB-2C664F7C86FF}"/>
              </a:ext>
            </a:extLst>
          </p:cNvPr>
          <p:cNvSpPr txBox="1"/>
          <p:nvPr/>
        </p:nvSpPr>
        <p:spPr>
          <a:xfrm>
            <a:off x="6465726" y="5567927"/>
            <a:ext cx="754945" cy="401648"/>
          </a:xfrm>
          <a:prstGeom prst="rect">
            <a:avLst/>
          </a:prstGeom>
          <a:solidFill>
            <a:schemeClr val="tx1">
              <a:lumMod val="65000"/>
              <a:lumOff val="35000"/>
              <a:alpha val="30000"/>
            </a:schemeClr>
          </a:solidFill>
          <a:ln>
            <a:solidFill>
              <a:schemeClr val="tx1">
                <a:alpha val="30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cxnSp>
        <p:nvCxnSpPr>
          <p:cNvPr id="16" name="Straight Connector 15">
            <a:extLst>
              <a:ext uri="{FF2B5EF4-FFF2-40B4-BE49-F238E27FC236}">
                <a16:creationId xmlns:a16="http://schemas.microsoft.com/office/drawing/2014/main" id="{3FC6FFCC-807B-6041-8962-DD6172EF4A34}"/>
              </a:ext>
            </a:extLst>
          </p:cNvPr>
          <p:cNvCxnSpPr/>
          <p:nvPr/>
        </p:nvCxnSpPr>
        <p:spPr>
          <a:xfrm>
            <a:off x="5583564" y="5567927"/>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B7F45C6-35C1-3A48-A2CC-B22B1FBBE4DF}"/>
              </a:ext>
            </a:extLst>
          </p:cNvPr>
          <p:cNvCxnSpPr/>
          <p:nvPr/>
        </p:nvCxnSpPr>
        <p:spPr>
          <a:xfrm>
            <a:off x="5583564" y="5969575"/>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C1A527CA-08CA-4440-B852-CCF195ACC0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8594" y="6217648"/>
            <a:ext cx="1255601" cy="613019"/>
          </a:xfrm>
          <a:prstGeom prst="rect">
            <a:avLst/>
          </a:prstGeom>
        </p:spPr>
      </p:pic>
      <p:sp>
        <p:nvSpPr>
          <p:cNvPr id="23" name="Rectangle 22">
            <a:extLst>
              <a:ext uri="{FF2B5EF4-FFF2-40B4-BE49-F238E27FC236}">
                <a16:creationId xmlns:a16="http://schemas.microsoft.com/office/drawing/2014/main" id="{2C9BD43F-696A-F14E-A5EC-D82AD7173CC0}"/>
              </a:ext>
            </a:extLst>
          </p:cNvPr>
          <p:cNvSpPr/>
          <p:nvPr/>
        </p:nvSpPr>
        <p:spPr>
          <a:xfrm>
            <a:off x="10774760" y="2214396"/>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24" name="Rectangle 23">
            <a:extLst>
              <a:ext uri="{FF2B5EF4-FFF2-40B4-BE49-F238E27FC236}">
                <a16:creationId xmlns:a16="http://schemas.microsoft.com/office/drawing/2014/main" id="{7CE8F3E7-8326-9D46-B0AD-E5E6AEF77F80}"/>
              </a:ext>
            </a:extLst>
          </p:cNvPr>
          <p:cNvSpPr/>
          <p:nvPr/>
        </p:nvSpPr>
        <p:spPr>
          <a:xfrm>
            <a:off x="10774761" y="2646755"/>
            <a:ext cx="1092918" cy="386221"/>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rgbClr val="C00000"/>
                </a:solidFill>
              </a:rPr>
              <a:t>SPIN </a:t>
            </a:r>
            <a:r>
              <a:rPr lang="en-US" sz="1200" dirty="0">
                <a:solidFill>
                  <a:srgbClr val="C00000"/>
                </a:solidFill>
              </a:rPr>
              <a:t>(If done)</a:t>
            </a:r>
            <a:endParaRPr lang="en-US" sz="1400" dirty="0">
              <a:solidFill>
                <a:srgbClr val="C00000"/>
              </a:solidFill>
            </a:endParaRPr>
          </a:p>
        </p:txBody>
      </p:sp>
      <p:sp>
        <p:nvSpPr>
          <p:cNvPr id="25" name="Rectangle 24">
            <a:extLst>
              <a:ext uri="{FF2B5EF4-FFF2-40B4-BE49-F238E27FC236}">
                <a16:creationId xmlns:a16="http://schemas.microsoft.com/office/drawing/2014/main" id="{96B5858D-FCD8-924D-B5B6-130256F5947F}"/>
              </a:ext>
            </a:extLst>
          </p:cNvPr>
          <p:cNvSpPr/>
          <p:nvPr/>
        </p:nvSpPr>
        <p:spPr>
          <a:xfrm>
            <a:off x="10779401" y="3752744"/>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37" name="Rectangle 36">
            <a:extLst>
              <a:ext uri="{FF2B5EF4-FFF2-40B4-BE49-F238E27FC236}">
                <a16:creationId xmlns:a16="http://schemas.microsoft.com/office/drawing/2014/main" id="{4E7A5AC2-C059-F847-8F36-D30A2A6B7D16}"/>
              </a:ext>
            </a:extLst>
          </p:cNvPr>
          <p:cNvSpPr/>
          <p:nvPr/>
        </p:nvSpPr>
        <p:spPr>
          <a:xfrm>
            <a:off x="10777976" y="4294542"/>
            <a:ext cx="1083268" cy="323914"/>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en-US" sz="1200" dirty="0">
                <a:solidFill>
                  <a:schemeClr val="bg1"/>
                </a:solidFill>
              </a:rPr>
              <a:t>(Sub-specialty)</a:t>
            </a:r>
          </a:p>
        </p:txBody>
      </p:sp>
      <p:graphicFrame>
        <p:nvGraphicFramePr>
          <p:cNvPr id="38" name="Table 37">
            <a:extLst>
              <a:ext uri="{FF2B5EF4-FFF2-40B4-BE49-F238E27FC236}">
                <a16:creationId xmlns:a16="http://schemas.microsoft.com/office/drawing/2014/main" id="{CE1A353A-4D45-F340-A069-E28AEE5DDB68}"/>
              </a:ext>
            </a:extLst>
          </p:cNvPr>
          <p:cNvGraphicFramePr>
            <a:graphicFrameLocks noGrp="1"/>
          </p:cNvGraphicFramePr>
          <p:nvPr>
            <p:extLst>
              <p:ext uri="{D42A27DB-BD31-4B8C-83A1-F6EECF244321}">
                <p14:modId xmlns:p14="http://schemas.microsoft.com/office/powerpoint/2010/main" val="2778556399"/>
              </p:ext>
            </p:extLst>
          </p:nvPr>
        </p:nvGraphicFramePr>
        <p:xfrm>
          <a:off x="6843199" y="399651"/>
          <a:ext cx="3780000" cy="478160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310389441"/>
                    </a:ext>
                  </a:extLst>
                </a:gridCol>
                <a:gridCol w="1260000">
                  <a:extLst>
                    <a:ext uri="{9D8B030D-6E8A-4147-A177-3AD203B41FA5}">
                      <a16:colId xmlns:a16="http://schemas.microsoft.com/office/drawing/2014/main" val="8535514"/>
                    </a:ext>
                  </a:extLst>
                </a:gridCol>
                <a:gridCol w="1260000">
                  <a:extLst>
                    <a:ext uri="{9D8B030D-6E8A-4147-A177-3AD203B41FA5}">
                      <a16:colId xmlns:a16="http://schemas.microsoft.com/office/drawing/2014/main" val="3565794586"/>
                    </a:ext>
                  </a:extLst>
                </a:gridCol>
              </a:tblGrid>
              <a:tr h="367200">
                <a:tc gridSpan="3">
                  <a:txBody>
                    <a:bodyPr/>
                    <a:lstStyle/>
                    <a:p>
                      <a:pPr algn="ctr"/>
                      <a:r>
                        <a:rPr lang="en-US" dirty="0"/>
                        <a:t>Specialty Paediatrics</a:t>
                      </a:r>
                    </a:p>
                  </a:txBody>
                  <a:tcPr anchor="ctr">
                    <a:lnB w="76200" cap="flat" cmpd="sng" algn="ctr">
                      <a:solidFill>
                        <a:schemeClr val="bg1"/>
                      </a:solidFill>
                      <a:prstDash val="solid"/>
                      <a:round/>
                      <a:headEnd type="none" w="med" len="med"/>
                      <a:tailEnd type="none" w="med" len="med"/>
                    </a:lnB>
                    <a:solidFill>
                      <a:schemeClr val="accent6">
                        <a:lumMod val="50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575278002"/>
                  </a:ext>
                </a:extLst>
              </a:tr>
              <a:tr h="334800">
                <a:tc>
                  <a:txBody>
                    <a:bodyPr/>
                    <a:lstStyle/>
                    <a:p>
                      <a:pPr algn="ctr"/>
                      <a:r>
                        <a:rPr lang="en-US" sz="1600" b="1" dirty="0">
                          <a:solidFill>
                            <a:schemeClr val="bg1"/>
                          </a:solidFill>
                        </a:rPr>
                        <a:t>ST5</a:t>
                      </a: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ST7</a:t>
                      </a: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543793303"/>
                  </a:ext>
                </a:extLst>
              </a:tr>
              <a:tr h="324000">
                <a:tc gridSpan="3">
                  <a:txBody>
                    <a:bodyPr/>
                    <a:lstStyle/>
                    <a:p>
                      <a:pPr algn="ctr"/>
                      <a:endParaRPr lang="en-US" sz="200" b="0" dirty="0">
                        <a:solidFill>
                          <a:schemeClr val="tx1"/>
                        </a:solidFill>
                      </a:endParaRPr>
                    </a:p>
                  </a:txBody>
                  <a:tcPr anchor="ctr">
                    <a:lnL w="12700" cmpd="sng">
                      <a:noFill/>
                    </a:lnL>
                    <a:lnR w="12700" cmpd="sng">
                      <a:noFill/>
                    </a:lnR>
                    <a:lnT w="76200" cap="flat" cmpd="sng" algn="ctr">
                      <a:no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0481105"/>
                  </a:ext>
                </a:extLst>
              </a:tr>
              <a:tr h="370840">
                <a:tc gridSpan="3">
                  <a:txBody>
                    <a:bodyPr/>
                    <a:lstStyle/>
                    <a:p>
                      <a:pPr algn="ctr"/>
                      <a:r>
                        <a:rPr lang="en-US" sz="1400" b="0" dirty="0">
                          <a:solidFill>
                            <a:schemeClr val="tx1"/>
                          </a:solidFill>
                        </a:rPr>
                        <a:t>All trainees follow the Generic Syllabus plus one of the specific syllabi below:</a:t>
                      </a:r>
                    </a:p>
                  </a:txBody>
                  <a:tcPr anchor="ctr">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757916079"/>
                  </a:ext>
                </a:extLst>
              </a:tr>
              <a:tr h="252000">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extLst>
                  <a:ext uri="{0D108BD9-81ED-4DB2-BD59-A6C34878D82A}">
                    <a16:rowId xmlns:a16="http://schemas.microsoft.com/office/drawing/2014/main" val="2827998514"/>
                  </a:ext>
                </a:extLst>
              </a:tr>
              <a:tr h="334800">
                <a:tc gridSpan="3">
                  <a:txBody>
                    <a:bodyPr/>
                    <a:lstStyle/>
                    <a:p>
                      <a:pPr algn="ctr"/>
                      <a:r>
                        <a:rPr lang="en-US" sz="1600" b="1" dirty="0">
                          <a:solidFill>
                            <a:schemeClr val="bg1"/>
                          </a:solidFill>
                        </a:rPr>
                        <a:t>General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206356782"/>
                  </a:ext>
                </a:extLst>
              </a:tr>
              <a:tr h="630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SPIN optional</a:t>
                      </a:r>
                    </a:p>
                  </a:txBody>
                  <a:tcPr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1164182"/>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697381023"/>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01853848"/>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1</a:t>
                      </a:r>
                    </a:p>
                  </a:txBody>
                  <a:tcPr marL="45720" marR="4572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28887924"/>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28575" cap="flat" cmpd="sng" algn="ctr">
                      <a:solidFill>
                        <a:schemeClr val="bg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2</a:t>
                      </a:r>
                    </a:p>
                  </a:txBody>
                  <a:tcPr marL="45720" marR="45720" anchor="ctr">
                    <a:lnL w="12700" cap="flat" cmpd="sng" algn="ctr">
                      <a:noFill/>
                      <a:prstDash val="sysDot"/>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1400" dirty="0"/>
                        <a:t>…</a:t>
                      </a:r>
                      <a:r>
                        <a:rPr lang="en-US" sz="1400" i="1" dirty="0"/>
                        <a:t>etc.</a:t>
                      </a:r>
                    </a:p>
                  </a:txBody>
                  <a:tcPr anchor="ct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500267451"/>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033188746"/>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571625669"/>
                  </a:ext>
                </a:extLst>
              </a:tr>
              <a:tr h="306000">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3</a:t>
                      </a:r>
                    </a:p>
                  </a:txBody>
                  <a:tcPr marL="45720" marR="45720"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a:t>
                      </a:r>
                      <a:r>
                        <a:rPr lang="en-US" sz="1400" i="1" dirty="0"/>
                        <a:t>etc.</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4679515"/>
                  </a:ext>
                </a:extLst>
              </a:tr>
            </a:tbl>
          </a:graphicData>
        </a:graphic>
      </p:graphicFrame>
      <p:sp>
        <p:nvSpPr>
          <p:cNvPr id="39" name="Right Arrow 38">
            <a:extLst>
              <a:ext uri="{FF2B5EF4-FFF2-40B4-BE49-F238E27FC236}">
                <a16:creationId xmlns:a16="http://schemas.microsoft.com/office/drawing/2014/main" id="{4A7C5AB8-6D53-C242-9B60-46B4961346E3}"/>
              </a:ext>
            </a:extLst>
          </p:cNvPr>
          <p:cNvSpPr/>
          <p:nvPr/>
        </p:nvSpPr>
        <p:spPr>
          <a:xfrm>
            <a:off x="5596119" y="2226351"/>
            <a:ext cx="979753" cy="914400"/>
          </a:xfrm>
          <a:prstGeom prst="rightArrow">
            <a:avLst>
              <a:gd name="adj1" fmla="val 78183"/>
              <a:gd name="adj2" fmla="val 28182"/>
            </a:avLst>
          </a:prstGeom>
          <a:solidFill>
            <a:schemeClr val="accent2">
              <a:lumMod val="40000"/>
              <a:lumOff val="6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79370C"/>
              </a:solidFill>
            </a:endParaRPr>
          </a:p>
        </p:txBody>
      </p:sp>
      <p:sp>
        <p:nvSpPr>
          <p:cNvPr id="47" name="Right Arrow 46">
            <a:extLst>
              <a:ext uri="{FF2B5EF4-FFF2-40B4-BE49-F238E27FC236}">
                <a16:creationId xmlns:a16="http://schemas.microsoft.com/office/drawing/2014/main" id="{22CE738E-D80C-2540-9CBE-BE945EAAB640}"/>
              </a:ext>
            </a:extLst>
          </p:cNvPr>
          <p:cNvSpPr/>
          <p:nvPr/>
        </p:nvSpPr>
        <p:spPr>
          <a:xfrm>
            <a:off x="5596117" y="3969959"/>
            <a:ext cx="979755" cy="599670"/>
          </a:xfrm>
          <a:prstGeom prst="rightArrow">
            <a:avLst>
              <a:gd name="adj1" fmla="val 78183"/>
              <a:gd name="adj2" fmla="val 36217"/>
            </a:avLst>
          </a:prstGeom>
          <a:solidFill>
            <a:schemeClr val="accent2">
              <a:lumMod val="40000"/>
              <a:lumOff val="6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79370C"/>
              </a:solidFill>
            </a:endParaRPr>
          </a:p>
        </p:txBody>
      </p:sp>
      <p:sp>
        <p:nvSpPr>
          <p:cNvPr id="51" name="Right Bracket 50">
            <a:extLst>
              <a:ext uri="{FF2B5EF4-FFF2-40B4-BE49-F238E27FC236}">
                <a16:creationId xmlns:a16="http://schemas.microsoft.com/office/drawing/2014/main" id="{BA7AC2AC-1E23-EA49-9EBC-2B99A1C6EB4F}"/>
              </a:ext>
            </a:extLst>
          </p:cNvPr>
          <p:cNvSpPr/>
          <p:nvPr/>
        </p:nvSpPr>
        <p:spPr>
          <a:xfrm rot="10800000">
            <a:off x="6699549" y="3345627"/>
            <a:ext cx="106607" cy="1835624"/>
          </a:xfrm>
          <a:prstGeom prst="righ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Right Bracket 51">
            <a:extLst>
              <a:ext uri="{FF2B5EF4-FFF2-40B4-BE49-F238E27FC236}">
                <a16:creationId xmlns:a16="http://schemas.microsoft.com/office/drawing/2014/main" id="{A312817A-17F8-6841-B85E-4DAACDEAD21B}"/>
              </a:ext>
            </a:extLst>
          </p:cNvPr>
          <p:cNvSpPr/>
          <p:nvPr/>
        </p:nvSpPr>
        <p:spPr>
          <a:xfrm rot="10800000">
            <a:off x="6699544" y="2205280"/>
            <a:ext cx="106609" cy="956542"/>
          </a:xfrm>
          <a:prstGeom prst="rightBracket">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Left-Right Arrow 44">
            <a:extLst>
              <a:ext uri="{FF2B5EF4-FFF2-40B4-BE49-F238E27FC236}">
                <a16:creationId xmlns:a16="http://schemas.microsoft.com/office/drawing/2014/main" id="{1C2A2794-0F1A-274E-A117-55498FDEE8AC}"/>
              </a:ext>
            </a:extLst>
          </p:cNvPr>
          <p:cNvSpPr/>
          <p:nvPr/>
        </p:nvSpPr>
        <p:spPr>
          <a:xfrm rot="16200000">
            <a:off x="7455768" y="3877967"/>
            <a:ext cx="487810" cy="262135"/>
          </a:xfrm>
          <a:prstGeom prst="leftRightArrow">
            <a:avLst/>
          </a:prstGeom>
          <a:solidFill>
            <a:schemeClr val="accent2">
              <a:lumMod val="40000"/>
              <a:lumOff val="6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79370C"/>
              </a:solidFill>
              <a:effectLst/>
              <a:uLnTx/>
              <a:uFillTx/>
              <a:latin typeface="Calibri" panose="020F0502020204030204"/>
              <a:ea typeface="+mn-ea"/>
              <a:cs typeface="+mn-cs"/>
            </a:endParaRPr>
          </a:p>
        </p:txBody>
      </p:sp>
      <p:sp>
        <p:nvSpPr>
          <p:cNvPr id="49" name="Left-Right Arrow 44">
            <a:extLst>
              <a:ext uri="{FF2B5EF4-FFF2-40B4-BE49-F238E27FC236}">
                <a16:creationId xmlns:a16="http://schemas.microsoft.com/office/drawing/2014/main" id="{EEB65542-254B-7643-AE03-054A281237A1}"/>
              </a:ext>
            </a:extLst>
          </p:cNvPr>
          <p:cNvSpPr/>
          <p:nvPr/>
        </p:nvSpPr>
        <p:spPr>
          <a:xfrm rot="16200000">
            <a:off x="6026372" y="3726399"/>
            <a:ext cx="2481220" cy="290843"/>
          </a:xfrm>
          <a:prstGeom prst="leftRightArrow">
            <a:avLst/>
          </a:prstGeom>
          <a:solidFill>
            <a:schemeClr val="accent2">
              <a:lumMod val="40000"/>
              <a:lumOff val="6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79370C"/>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3634B94-FCE4-BF4C-832F-BC1A30926DFA}"/>
              </a:ext>
            </a:extLst>
          </p:cNvPr>
          <p:cNvSpPr/>
          <p:nvPr/>
        </p:nvSpPr>
        <p:spPr>
          <a:xfrm>
            <a:off x="10774761" y="3012059"/>
            <a:ext cx="1092918" cy="475794"/>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C00000"/>
                </a:solidFill>
              </a:rPr>
              <a:t>Possible post CCT SPIN</a:t>
            </a:r>
          </a:p>
        </p:txBody>
      </p:sp>
    </p:spTree>
    <p:extLst>
      <p:ext uri="{BB962C8B-B14F-4D97-AF65-F5344CB8AC3E}">
        <p14:creationId xmlns:p14="http://schemas.microsoft.com/office/powerpoint/2010/main" val="98566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697115-2D39-6945-AFD6-813A1B68E79B}"/>
              </a:ext>
            </a:extLst>
          </p:cNvPr>
          <p:cNvGraphicFramePr>
            <a:graphicFrameLocks noGrp="1"/>
          </p:cNvGraphicFramePr>
          <p:nvPr/>
        </p:nvGraphicFramePr>
        <p:xfrm>
          <a:off x="404680" y="404652"/>
          <a:ext cx="6372000" cy="4785360"/>
        </p:xfrm>
        <a:graphic>
          <a:graphicData uri="http://schemas.openxmlformats.org/drawingml/2006/table">
            <a:tbl>
              <a:tblPr bandRow="1">
                <a:tableStyleId>{5C22544A-7EE6-4342-B048-85BDC9FD1C3A}</a:tableStyleId>
              </a:tblPr>
              <a:tblGrid>
                <a:gridCol w="1260000">
                  <a:extLst>
                    <a:ext uri="{9D8B030D-6E8A-4147-A177-3AD203B41FA5}">
                      <a16:colId xmlns:a16="http://schemas.microsoft.com/office/drawing/2014/main" val="2450808758"/>
                    </a:ext>
                  </a:extLst>
                </a:gridCol>
                <a:gridCol w="1260000">
                  <a:extLst>
                    <a:ext uri="{9D8B030D-6E8A-4147-A177-3AD203B41FA5}">
                      <a16:colId xmlns:a16="http://schemas.microsoft.com/office/drawing/2014/main" val="545555367"/>
                    </a:ext>
                  </a:extLst>
                </a:gridCol>
                <a:gridCol w="1260000">
                  <a:extLst>
                    <a:ext uri="{9D8B030D-6E8A-4147-A177-3AD203B41FA5}">
                      <a16:colId xmlns:a16="http://schemas.microsoft.com/office/drawing/2014/main" val="2668198467"/>
                    </a:ext>
                  </a:extLst>
                </a:gridCol>
                <a:gridCol w="1260000">
                  <a:extLst>
                    <a:ext uri="{9D8B030D-6E8A-4147-A177-3AD203B41FA5}">
                      <a16:colId xmlns:a16="http://schemas.microsoft.com/office/drawing/2014/main" val="2583283849"/>
                    </a:ext>
                  </a:extLst>
                </a:gridCol>
                <a:gridCol w="1332000">
                  <a:extLst>
                    <a:ext uri="{9D8B030D-6E8A-4147-A177-3AD203B41FA5}">
                      <a16:colId xmlns:a16="http://schemas.microsoft.com/office/drawing/2014/main" val="338679229"/>
                    </a:ext>
                  </a:extLst>
                </a:gridCol>
              </a:tblGrid>
              <a:tr h="370800">
                <a:tc gridSpan="4">
                  <a:txBody>
                    <a:bodyPr/>
                    <a:lstStyle/>
                    <a:p>
                      <a:pPr algn="ctr"/>
                      <a:r>
                        <a:rPr lang="en-US" sz="1800" b="1" dirty="0">
                          <a:solidFill>
                            <a:schemeClr val="bg1"/>
                          </a:solidFill>
                        </a:rPr>
                        <a:t>Core Paediatrics</a:t>
                      </a:r>
                    </a:p>
                  </a:txBody>
                  <a:tcPr>
                    <a:lnR w="7620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en-US" sz="1800" b="1" dirty="0">
                          <a:solidFill>
                            <a:schemeClr val="bg1"/>
                          </a:solidFill>
                        </a:rPr>
                        <a:t>OOP</a:t>
                      </a:r>
                    </a:p>
                  </a:txBody>
                  <a:tcPr>
                    <a:lnL w="76200" cap="flat" cmpd="sng" algn="ctr">
                      <a:solidFill>
                        <a:schemeClr val="bg1"/>
                      </a:solidFill>
                      <a:prstDash val="solid"/>
                      <a:round/>
                      <a:headEnd type="none" w="med" len="med"/>
                      <a:tailEnd type="none" w="med" len="med"/>
                    </a:lnL>
                    <a:lnB w="57150" cap="flat" cmpd="sng" algn="ctr">
                      <a:solidFill>
                        <a:schemeClr val="bg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419325769"/>
                  </a:ext>
                </a:extLst>
              </a:tr>
              <a:tr h="306000">
                <a:tc>
                  <a:txBody>
                    <a:bodyPr/>
                    <a:lstStyle/>
                    <a:p>
                      <a:pPr algn="ctr"/>
                      <a:r>
                        <a:rPr lang="en-US" sz="1600" b="1" dirty="0">
                          <a:solidFill>
                            <a:schemeClr val="bg1"/>
                          </a:solidFill>
                        </a:rPr>
                        <a:t>ST1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ST3</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ST4</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Pause</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3099889082"/>
                  </a:ext>
                </a:extLst>
              </a:tr>
              <a:tr h="306000">
                <a:tc>
                  <a:txBody>
                    <a:bodyPr/>
                    <a:lstStyle/>
                    <a:p>
                      <a:pPr algn="ctr"/>
                      <a:r>
                        <a:rPr lang="en-US" sz="1600" b="1" dirty="0">
                          <a:solidFill>
                            <a:schemeClr val="bg1"/>
                          </a:solidFill>
                        </a:rPr>
                        <a:t>Tier 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a:r>
                        <a:rPr lang="en-US" sz="1600" b="1" dirty="0">
                          <a:solidFill>
                            <a:schemeClr val="bg1"/>
                          </a:solidFill>
                        </a:rPr>
                        <a:t>Transition to tier 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gradFill flip="none" rotWithShape="1">
                      <a:gsLst>
                        <a:gs pos="0">
                          <a:schemeClr val="accent1">
                            <a:lumMod val="60000"/>
                            <a:lumOff val="40000"/>
                          </a:schemeClr>
                        </a:gs>
                        <a:gs pos="100000">
                          <a:schemeClr val="accent1"/>
                        </a:gs>
                      </a:gsLst>
                      <a:lin ang="0" scaled="1"/>
                      <a:tileRect/>
                    </a:gradFill>
                  </a:tcPr>
                </a:tc>
                <a:tc hMerge="1">
                  <a:txBody>
                    <a:bodyPr/>
                    <a:lstStyle/>
                    <a:p>
                      <a:pPr algn="ctr"/>
                      <a:endParaRPr lang="en-US" sz="14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Tier 2</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Tier 2</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3107962721"/>
                  </a:ext>
                </a:extLst>
              </a:tr>
              <a:tr h="3744000">
                <a:tc gridSpan="3">
                  <a:txBody>
                    <a:bodyPr/>
                    <a:lstStyle/>
                    <a:p>
                      <a:r>
                        <a:rPr lang="en-US" sz="1600" b="1" dirty="0">
                          <a:solidFill>
                            <a:srgbClr val="002060"/>
                          </a:solidFill>
                        </a:rPr>
                        <a:t>New Core Training Programme</a:t>
                      </a:r>
                    </a:p>
                    <a:p>
                      <a:endParaRPr lang="en-US" sz="1400" dirty="0"/>
                    </a:p>
                    <a:p>
                      <a:r>
                        <a:rPr lang="en-US" sz="1400" dirty="0"/>
                        <a:t>Core curricular capabilities in General Paediatrics, Neonatology, Integrated (Primary/Secondary) Care, Public Health, Community Child Health, Child &amp; Adolescent Mental Health</a:t>
                      </a:r>
                    </a:p>
                    <a:p>
                      <a:endParaRPr lang="en-US" sz="1400" dirty="0"/>
                    </a:p>
                    <a:p>
                      <a:r>
                        <a:rPr lang="en-US" sz="1400" dirty="0"/>
                        <a:t>Includes sub-specialty placements</a:t>
                      </a:r>
                    </a:p>
                    <a:p>
                      <a:endParaRPr lang="en-US" sz="1400" dirty="0"/>
                    </a:p>
                    <a:p>
                      <a:r>
                        <a:rPr lang="en-US" sz="1400" dirty="0"/>
                        <a:t>Trainees will transition to tier 2 working by the end of ST3, with suitable support, supervision and assessment.</a:t>
                      </a:r>
                    </a:p>
                    <a:p>
                      <a:endParaRPr lang="en-US" sz="1400" dirty="0"/>
                    </a:p>
                  </a:txBody>
                  <a:tcPr marL="127440" marR="127440"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dirty="0"/>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sz="1400" dirty="0"/>
                    </a:p>
                  </a:txBody>
                  <a:tcPr marL="127440" marR="127440" anchor="ct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ST4 trainees will be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tier 2 rota.</a:t>
                      </a:r>
                    </a:p>
                    <a:p>
                      <a:endParaRPr lang="en-US" dirty="0"/>
                    </a:p>
                  </a:txBody>
                  <a:tcPr marL="127440" marR="127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9370C"/>
                          </a:solidFill>
                          <a:effectLst/>
                          <a:uLnTx/>
                          <a:uFillTx/>
                          <a:latin typeface="+mn-lt"/>
                          <a:ea typeface="+mn-ea"/>
                          <a:cs typeface="+mn-cs"/>
                        </a:rPr>
                        <a:t>Out of Programme</a:t>
                      </a:r>
                    </a:p>
                    <a:p>
                      <a:endParaRPr lang="en-US" dirty="0"/>
                    </a:p>
                  </a:txBody>
                  <a:tcPr marL="127440" marR="127440" anchor="ct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85501860"/>
                  </a:ext>
                </a:extLst>
              </a:tr>
            </a:tbl>
          </a:graphicData>
        </a:graphic>
      </p:graphicFrame>
      <p:sp>
        <p:nvSpPr>
          <p:cNvPr id="26" name="Up Arrow 25">
            <a:extLst>
              <a:ext uri="{FF2B5EF4-FFF2-40B4-BE49-F238E27FC236}">
                <a16:creationId xmlns:a16="http://schemas.microsoft.com/office/drawing/2014/main" id="{35051AA0-C156-2E46-8676-58545703958A}"/>
              </a:ext>
            </a:extLst>
          </p:cNvPr>
          <p:cNvSpPr/>
          <p:nvPr/>
        </p:nvSpPr>
        <p:spPr>
          <a:xfrm>
            <a:off x="4098436" y="5213896"/>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27" name="Text Box 9">
            <a:extLst>
              <a:ext uri="{FF2B5EF4-FFF2-40B4-BE49-F238E27FC236}">
                <a16:creationId xmlns:a16="http://schemas.microsoft.com/office/drawing/2014/main" id="{FDE50DEB-DD47-264C-8BDE-03804FFEA434}"/>
              </a:ext>
            </a:extLst>
          </p:cNvPr>
          <p:cNvSpPr txBox="1"/>
          <p:nvPr/>
        </p:nvSpPr>
        <p:spPr>
          <a:xfrm>
            <a:off x="3811309"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 Theory</a:t>
            </a:r>
          </a:p>
        </p:txBody>
      </p:sp>
      <p:sp>
        <p:nvSpPr>
          <p:cNvPr id="29" name="Text Box 11">
            <a:extLst>
              <a:ext uri="{FF2B5EF4-FFF2-40B4-BE49-F238E27FC236}">
                <a16:creationId xmlns:a16="http://schemas.microsoft.com/office/drawing/2014/main" id="{DE0AA581-305C-8F4D-B8F9-DB0FF1C42AA2}"/>
              </a:ext>
            </a:extLst>
          </p:cNvPr>
          <p:cNvSpPr txBox="1"/>
          <p:nvPr/>
        </p:nvSpPr>
        <p:spPr>
          <a:xfrm>
            <a:off x="5036113"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dirty="0">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sp>
        <p:nvSpPr>
          <p:cNvPr id="34" name="Up Arrow 33">
            <a:extLst>
              <a:ext uri="{FF2B5EF4-FFF2-40B4-BE49-F238E27FC236}">
                <a16:creationId xmlns:a16="http://schemas.microsoft.com/office/drawing/2014/main" id="{2C3D1CC2-5F34-4148-B600-05A4A97BA1B0}"/>
              </a:ext>
            </a:extLst>
          </p:cNvPr>
          <p:cNvSpPr/>
          <p:nvPr/>
        </p:nvSpPr>
        <p:spPr>
          <a:xfrm>
            <a:off x="5339019" y="5213748"/>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35" name="Text Box 11">
            <a:extLst>
              <a:ext uri="{FF2B5EF4-FFF2-40B4-BE49-F238E27FC236}">
                <a16:creationId xmlns:a16="http://schemas.microsoft.com/office/drawing/2014/main" id="{AA2E8649-43FB-1449-96BF-F3F6E52927FE}"/>
              </a:ext>
            </a:extLst>
          </p:cNvPr>
          <p:cNvSpPr txBox="1"/>
          <p:nvPr/>
        </p:nvSpPr>
        <p:spPr>
          <a:xfrm>
            <a:off x="8341082" y="5577736"/>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400" b="1" dirty="0">
                <a:solidFill>
                  <a:schemeClr val="bg1"/>
                </a:solidFill>
                <a:ea typeface="Calibri" charset="0"/>
                <a:cs typeface="Times New Roman" charset="0"/>
              </a:rPr>
              <a:t>START</a:t>
            </a:r>
          </a:p>
        </p:txBody>
      </p:sp>
      <p:sp>
        <p:nvSpPr>
          <p:cNvPr id="36" name="Up Arrow 35">
            <a:extLst>
              <a:ext uri="{FF2B5EF4-FFF2-40B4-BE49-F238E27FC236}">
                <a16:creationId xmlns:a16="http://schemas.microsoft.com/office/drawing/2014/main" id="{E202702F-AAEC-E54E-AFC1-E2E928115F51}"/>
              </a:ext>
            </a:extLst>
          </p:cNvPr>
          <p:cNvSpPr/>
          <p:nvPr/>
        </p:nvSpPr>
        <p:spPr>
          <a:xfrm>
            <a:off x="8628209" y="5223557"/>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0" name="Up Arrow 39">
            <a:extLst>
              <a:ext uri="{FF2B5EF4-FFF2-40B4-BE49-F238E27FC236}">
                <a16:creationId xmlns:a16="http://schemas.microsoft.com/office/drawing/2014/main" id="{F0A60634-B905-7F44-BA9E-FFC369BC8446}"/>
              </a:ext>
            </a:extLst>
          </p:cNvPr>
          <p:cNvSpPr/>
          <p:nvPr/>
        </p:nvSpPr>
        <p:spPr>
          <a:xfrm>
            <a:off x="6752853" y="5218982"/>
            <a:ext cx="180692" cy="285349"/>
          </a:xfrm>
          <a:prstGeom prst="upArrow">
            <a:avLst/>
          </a:prstGeom>
          <a:solidFill>
            <a:schemeClr val="tx1">
              <a:lumMod val="65000"/>
              <a:lumOff val="35000"/>
              <a:alpha val="30000"/>
            </a:schemeClr>
          </a:solid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1" name="Text Box 11">
            <a:extLst>
              <a:ext uri="{FF2B5EF4-FFF2-40B4-BE49-F238E27FC236}">
                <a16:creationId xmlns:a16="http://schemas.microsoft.com/office/drawing/2014/main" id="{87DA7E5F-9D3C-1449-99CB-2C664F7C86FF}"/>
              </a:ext>
            </a:extLst>
          </p:cNvPr>
          <p:cNvSpPr txBox="1"/>
          <p:nvPr/>
        </p:nvSpPr>
        <p:spPr>
          <a:xfrm>
            <a:off x="6465726" y="5567927"/>
            <a:ext cx="754945" cy="401648"/>
          </a:xfrm>
          <a:prstGeom prst="rect">
            <a:avLst/>
          </a:prstGeom>
          <a:solidFill>
            <a:schemeClr val="tx1">
              <a:lumMod val="65000"/>
              <a:lumOff val="35000"/>
              <a:alpha val="30000"/>
            </a:schemeClr>
          </a:solidFill>
          <a:ln>
            <a:solidFill>
              <a:schemeClr val="tx1">
                <a:alpha val="30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cxnSp>
        <p:nvCxnSpPr>
          <p:cNvPr id="16" name="Straight Connector 15">
            <a:extLst>
              <a:ext uri="{FF2B5EF4-FFF2-40B4-BE49-F238E27FC236}">
                <a16:creationId xmlns:a16="http://schemas.microsoft.com/office/drawing/2014/main" id="{3FC6FFCC-807B-6041-8962-DD6172EF4A34}"/>
              </a:ext>
            </a:extLst>
          </p:cNvPr>
          <p:cNvCxnSpPr/>
          <p:nvPr/>
        </p:nvCxnSpPr>
        <p:spPr>
          <a:xfrm>
            <a:off x="5583564" y="5567927"/>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B7F45C6-35C1-3A48-A2CC-B22B1FBBE4DF}"/>
              </a:ext>
            </a:extLst>
          </p:cNvPr>
          <p:cNvCxnSpPr/>
          <p:nvPr/>
        </p:nvCxnSpPr>
        <p:spPr>
          <a:xfrm>
            <a:off x="5583564" y="5969575"/>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C1A527CA-08CA-4440-B852-CCF195ACC0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8594" y="6217648"/>
            <a:ext cx="1255601" cy="613019"/>
          </a:xfrm>
          <a:prstGeom prst="rect">
            <a:avLst/>
          </a:prstGeom>
        </p:spPr>
      </p:pic>
      <p:sp>
        <p:nvSpPr>
          <p:cNvPr id="23" name="Rectangle 22">
            <a:extLst>
              <a:ext uri="{FF2B5EF4-FFF2-40B4-BE49-F238E27FC236}">
                <a16:creationId xmlns:a16="http://schemas.microsoft.com/office/drawing/2014/main" id="{2C9BD43F-696A-F14E-A5EC-D82AD7173CC0}"/>
              </a:ext>
            </a:extLst>
          </p:cNvPr>
          <p:cNvSpPr/>
          <p:nvPr/>
        </p:nvSpPr>
        <p:spPr>
          <a:xfrm>
            <a:off x="10774760" y="2153552"/>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24" name="Rectangle 23">
            <a:extLst>
              <a:ext uri="{FF2B5EF4-FFF2-40B4-BE49-F238E27FC236}">
                <a16:creationId xmlns:a16="http://schemas.microsoft.com/office/drawing/2014/main" id="{7CE8F3E7-8326-9D46-B0AD-E5E6AEF77F80}"/>
              </a:ext>
            </a:extLst>
          </p:cNvPr>
          <p:cNvSpPr/>
          <p:nvPr/>
        </p:nvSpPr>
        <p:spPr>
          <a:xfrm>
            <a:off x="10774760" y="2648731"/>
            <a:ext cx="1083267" cy="323914"/>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rgbClr val="C00000"/>
                </a:solidFill>
              </a:rPr>
              <a:t>SPIN </a:t>
            </a:r>
            <a:r>
              <a:rPr lang="en-US" sz="1200" dirty="0">
                <a:solidFill>
                  <a:srgbClr val="C00000"/>
                </a:solidFill>
              </a:rPr>
              <a:t>(If done)</a:t>
            </a:r>
            <a:endParaRPr lang="en-US" sz="1400" dirty="0">
              <a:solidFill>
                <a:srgbClr val="C00000"/>
              </a:solidFill>
            </a:endParaRPr>
          </a:p>
        </p:txBody>
      </p:sp>
      <p:sp>
        <p:nvSpPr>
          <p:cNvPr id="25" name="Rectangle 24">
            <a:extLst>
              <a:ext uri="{FF2B5EF4-FFF2-40B4-BE49-F238E27FC236}">
                <a16:creationId xmlns:a16="http://schemas.microsoft.com/office/drawing/2014/main" id="{96B5858D-FCD8-924D-B5B6-130256F5947F}"/>
              </a:ext>
            </a:extLst>
          </p:cNvPr>
          <p:cNvSpPr/>
          <p:nvPr/>
        </p:nvSpPr>
        <p:spPr>
          <a:xfrm>
            <a:off x="10779401" y="3752744"/>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37" name="Rectangle 36">
            <a:extLst>
              <a:ext uri="{FF2B5EF4-FFF2-40B4-BE49-F238E27FC236}">
                <a16:creationId xmlns:a16="http://schemas.microsoft.com/office/drawing/2014/main" id="{4E7A5AC2-C059-F847-8F36-D30A2A6B7D16}"/>
              </a:ext>
            </a:extLst>
          </p:cNvPr>
          <p:cNvSpPr/>
          <p:nvPr/>
        </p:nvSpPr>
        <p:spPr>
          <a:xfrm>
            <a:off x="10777976" y="4294542"/>
            <a:ext cx="1083268" cy="323914"/>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en-US" sz="1200" dirty="0">
                <a:solidFill>
                  <a:schemeClr val="bg1"/>
                </a:solidFill>
              </a:rPr>
              <a:t>(Sub-specialty)</a:t>
            </a:r>
          </a:p>
        </p:txBody>
      </p:sp>
      <p:graphicFrame>
        <p:nvGraphicFramePr>
          <p:cNvPr id="20" name="Table 19">
            <a:extLst>
              <a:ext uri="{FF2B5EF4-FFF2-40B4-BE49-F238E27FC236}">
                <a16:creationId xmlns:a16="http://schemas.microsoft.com/office/drawing/2014/main" id="{0D6D6E9F-83B0-2141-88FF-529C09572C07}"/>
              </a:ext>
            </a:extLst>
          </p:cNvPr>
          <p:cNvGraphicFramePr>
            <a:graphicFrameLocks noGrp="1"/>
          </p:cNvGraphicFramePr>
          <p:nvPr/>
        </p:nvGraphicFramePr>
        <p:xfrm>
          <a:off x="6843199" y="399651"/>
          <a:ext cx="3780000" cy="478160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310389441"/>
                    </a:ext>
                  </a:extLst>
                </a:gridCol>
                <a:gridCol w="1260000">
                  <a:extLst>
                    <a:ext uri="{9D8B030D-6E8A-4147-A177-3AD203B41FA5}">
                      <a16:colId xmlns:a16="http://schemas.microsoft.com/office/drawing/2014/main" val="8535514"/>
                    </a:ext>
                  </a:extLst>
                </a:gridCol>
                <a:gridCol w="1260000">
                  <a:extLst>
                    <a:ext uri="{9D8B030D-6E8A-4147-A177-3AD203B41FA5}">
                      <a16:colId xmlns:a16="http://schemas.microsoft.com/office/drawing/2014/main" val="3565794586"/>
                    </a:ext>
                  </a:extLst>
                </a:gridCol>
              </a:tblGrid>
              <a:tr h="367200">
                <a:tc gridSpan="3">
                  <a:txBody>
                    <a:bodyPr/>
                    <a:lstStyle/>
                    <a:p>
                      <a:pPr algn="ctr"/>
                      <a:r>
                        <a:rPr lang="en-US" dirty="0"/>
                        <a:t>Specialty Paediatrics</a:t>
                      </a:r>
                    </a:p>
                  </a:txBody>
                  <a:tcPr anchor="ctr">
                    <a:lnB w="76200" cap="flat" cmpd="sng" algn="ctr">
                      <a:solidFill>
                        <a:schemeClr val="bg1"/>
                      </a:solidFill>
                      <a:prstDash val="solid"/>
                      <a:round/>
                      <a:headEnd type="none" w="med" len="med"/>
                      <a:tailEnd type="none" w="med" len="med"/>
                    </a:lnB>
                    <a:solidFill>
                      <a:schemeClr val="accent6">
                        <a:lumMod val="50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575278002"/>
                  </a:ext>
                </a:extLst>
              </a:tr>
              <a:tr h="334800">
                <a:tc>
                  <a:txBody>
                    <a:bodyPr/>
                    <a:lstStyle/>
                    <a:p>
                      <a:pPr algn="ctr"/>
                      <a:r>
                        <a:rPr lang="en-US" sz="1600" b="1" dirty="0">
                          <a:solidFill>
                            <a:schemeClr val="bg1"/>
                          </a:solidFill>
                        </a:rPr>
                        <a:t>ST5</a:t>
                      </a: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ST7</a:t>
                      </a: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543793303"/>
                  </a:ext>
                </a:extLst>
              </a:tr>
              <a:tr h="324000">
                <a:tc gridSpan="3">
                  <a:txBody>
                    <a:bodyPr/>
                    <a:lstStyle/>
                    <a:p>
                      <a:pPr algn="ctr"/>
                      <a:endParaRPr lang="en-US" sz="200" b="0" dirty="0">
                        <a:solidFill>
                          <a:schemeClr val="tx1"/>
                        </a:solidFill>
                      </a:endParaRPr>
                    </a:p>
                  </a:txBody>
                  <a:tcPr anchor="ctr">
                    <a:lnL w="12700" cmpd="sng">
                      <a:noFill/>
                    </a:lnL>
                    <a:lnR w="12700" cmpd="sng">
                      <a:noFill/>
                    </a:lnR>
                    <a:lnT w="76200" cap="flat" cmpd="sng" algn="ctr">
                      <a:no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0481105"/>
                  </a:ext>
                </a:extLst>
              </a:tr>
              <a:tr h="370840">
                <a:tc gridSpan="3">
                  <a:txBody>
                    <a:bodyPr/>
                    <a:lstStyle/>
                    <a:p>
                      <a:pPr algn="ctr"/>
                      <a:r>
                        <a:rPr lang="en-US" sz="1400" b="0" dirty="0">
                          <a:solidFill>
                            <a:schemeClr val="tx1"/>
                          </a:solidFill>
                        </a:rPr>
                        <a:t>All trainees follow the Generic Syllabus plus one of the specific syllabi below:</a:t>
                      </a:r>
                    </a:p>
                  </a:txBody>
                  <a:tcPr anchor="ctr">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757916079"/>
                  </a:ext>
                </a:extLst>
              </a:tr>
              <a:tr h="252000">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extLst>
                  <a:ext uri="{0D108BD9-81ED-4DB2-BD59-A6C34878D82A}">
                    <a16:rowId xmlns:a16="http://schemas.microsoft.com/office/drawing/2014/main" val="2827998514"/>
                  </a:ext>
                </a:extLst>
              </a:tr>
              <a:tr h="334800">
                <a:tc gridSpan="3">
                  <a:txBody>
                    <a:bodyPr/>
                    <a:lstStyle/>
                    <a:p>
                      <a:pPr algn="ctr"/>
                      <a:r>
                        <a:rPr lang="en-US" sz="1600" b="1" dirty="0">
                          <a:solidFill>
                            <a:schemeClr val="bg1"/>
                          </a:solidFill>
                        </a:rPr>
                        <a:t>General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206356782"/>
                  </a:ext>
                </a:extLst>
              </a:tr>
              <a:tr h="630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SPIN optional</a:t>
                      </a:r>
                    </a:p>
                  </a:txBody>
                  <a:tcPr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1164182"/>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697381023"/>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01853848"/>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1</a:t>
                      </a:r>
                    </a:p>
                  </a:txBody>
                  <a:tcPr marL="45720" marR="4572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28887924"/>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28575" cap="flat" cmpd="sng" algn="ctr">
                      <a:solidFill>
                        <a:schemeClr val="bg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2</a:t>
                      </a:r>
                    </a:p>
                  </a:txBody>
                  <a:tcPr marL="45720" marR="45720" anchor="ctr">
                    <a:lnL w="12700" cap="flat" cmpd="sng" algn="ctr">
                      <a:noFill/>
                      <a:prstDash val="sysDot"/>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1400" dirty="0"/>
                        <a:t>…</a:t>
                      </a:r>
                      <a:r>
                        <a:rPr lang="en-US" sz="1400" i="1" dirty="0"/>
                        <a:t>etc.</a:t>
                      </a:r>
                    </a:p>
                  </a:txBody>
                  <a:tcPr anchor="ct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500267451"/>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033188746"/>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571625669"/>
                  </a:ext>
                </a:extLst>
              </a:tr>
              <a:tr h="306000">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3</a:t>
                      </a:r>
                    </a:p>
                  </a:txBody>
                  <a:tcPr marL="45720" marR="45720"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a:t>
                      </a:r>
                      <a:r>
                        <a:rPr lang="en-US" sz="1400" i="1" dirty="0"/>
                        <a:t>etc.</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4679515"/>
                  </a:ext>
                </a:extLst>
              </a:tr>
            </a:tbl>
          </a:graphicData>
        </a:graphic>
      </p:graphicFrame>
      <p:sp>
        <p:nvSpPr>
          <p:cNvPr id="19" name="Rectangle 18">
            <a:extLst>
              <a:ext uri="{FF2B5EF4-FFF2-40B4-BE49-F238E27FC236}">
                <a16:creationId xmlns:a16="http://schemas.microsoft.com/office/drawing/2014/main" id="{AF68ACE1-3CAB-9A46-A063-0FFB2D8D5631}"/>
              </a:ext>
            </a:extLst>
          </p:cNvPr>
          <p:cNvSpPr/>
          <p:nvPr/>
        </p:nvSpPr>
        <p:spPr>
          <a:xfrm>
            <a:off x="10774760" y="2980014"/>
            <a:ext cx="1092918" cy="475794"/>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C00000"/>
                </a:solidFill>
              </a:rPr>
              <a:t>Possible post CCT SPIN</a:t>
            </a:r>
          </a:p>
        </p:txBody>
      </p:sp>
    </p:spTree>
    <p:extLst>
      <p:ext uri="{BB962C8B-B14F-4D97-AF65-F5344CB8AC3E}">
        <p14:creationId xmlns:p14="http://schemas.microsoft.com/office/powerpoint/2010/main" val="915517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697115-2D39-6945-AFD6-813A1B68E79B}"/>
              </a:ext>
            </a:extLst>
          </p:cNvPr>
          <p:cNvGraphicFramePr>
            <a:graphicFrameLocks noGrp="1"/>
          </p:cNvGraphicFramePr>
          <p:nvPr>
            <p:extLst>
              <p:ext uri="{D42A27DB-BD31-4B8C-83A1-F6EECF244321}">
                <p14:modId xmlns:p14="http://schemas.microsoft.com/office/powerpoint/2010/main" val="3196105549"/>
              </p:ext>
            </p:extLst>
          </p:nvPr>
        </p:nvGraphicFramePr>
        <p:xfrm>
          <a:off x="404680" y="404652"/>
          <a:ext cx="6372000" cy="4785360"/>
        </p:xfrm>
        <a:graphic>
          <a:graphicData uri="http://schemas.openxmlformats.org/drawingml/2006/table">
            <a:tbl>
              <a:tblPr bandRow="1">
                <a:tableStyleId>{5C22544A-7EE6-4342-B048-85BDC9FD1C3A}</a:tableStyleId>
              </a:tblPr>
              <a:tblGrid>
                <a:gridCol w="1260000">
                  <a:extLst>
                    <a:ext uri="{9D8B030D-6E8A-4147-A177-3AD203B41FA5}">
                      <a16:colId xmlns:a16="http://schemas.microsoft.com/office/drawing/2014/main" val="2450808758"/>
                    </a:ext>
                  </a:extLst>
                </a:gridCol>
                <a:gridCol w="1260000">
                  <a:extLst>
                    <a:ext uri="{9D8B030D-6E8A-4147-A177-3AD203B41FA5}">
                      <a16:colId xmlns:a16="http://schemas.microsoft.com/office/drawing/2014/main" val="545555367"/>
                    </a:ext>
                  </a:extLst>
                </a:gridCol>
                <a:gridCol w="1260000">
                  <a:extLst>
                    <a:ext uri="{9D8B030D-6E8A-4147-A177-3AD203B41FA5}">
                      <a16:colId xmlns:a16="http://schemas.microsoft.com/office/drawing/2014/main" val="2668198467"/>
                    </a:ext>
                  </a:extLst>
                </a:gridCol>
                <a:gridCol w="1260000">
                  <a:extLst>
                    <a:ext uri="{9D8B030D-6E8A-4147-A177-3AD203B41FA5}">
                      <a16:colId xmlns:a16="http://schemas.microsoft.com/office/drawing/2014/main" val="2583283849"/>
                    </a:ext>
                  </a:extLst>
                </a:gridCol>
                <a:gridCol w="1332000">
                  <a:extLst>
                    <a:ext uri="{9D8B030D-6E8A-4147-A177-3AD203B41FA5}">
                      <a16:colId xmlns:a16="http://schemas.microsoft.com/office/drawing/2014/main" val="338679229"/>
                    </a:ext>
                  </a:extLst>
                </a:gridCol>
              </a:tblGrid>
              <a:tr h="370800">
                <a:tc gridSpan="5">
                  <a:txBody>
                    <a:bodyPr/>
                    <a:lstStyle/>
                    <a:p>
                      <a:pPr algn="ctr"/>
                      <a:r>
                        <a:rPr lang="en-US" sz="1800" b="1" dirty="0">
                          <a:solidFill>
                            <a:schemeClr val="bg1"/>
                          </a:solidFill>
                        </a:rPr>
                        <a:t>Core Paediatrics</a:t>
                      </a: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B w="5715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pPr algn="ctr"/>
                      <a:endParaRPr lang="en-US" sz="1800" b="1" dirty="0">
                        <a:solidFill>
                          <a:schemeClr val="bg1"/>
                        </a:solidFill>
                      </a:endParaRPr>
                    </a:p>
                  </a:txBody>
                  <a:tcPr>
                    <a:lnL w="76200" cap="flat" cmpd="sng" algn="ctr">
                      <a:noFill/>
                      <a:prstDash val="solid"/>
                      <a:round/>
                      <a:headEnd type="none" w="med" len="med"/>
                      <a:tailEnd type="none" w="med" len="med"/>
                    </a:lnL>
                    <a:lnB w="57150" cap="flat" cmpd="sng" algn="ctr">
                      <a:solidFill>
                        <a:schemeClr val="bg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419325769"/>
                  </a:ext>
                </a:extLst>
              </a:tr>
              <a:tr h="306000">
                <a:tc>
                  <a:txBody>
                    <a:bodyPr/>
                    <a:lstStyle/>
                    <a:p>
                      <a:pPr algn="ctr"/>
                      <a:r>
                        <a:rPr lang="en-US" sz="1600" b="1" dirty="0">
                          <a:solidFill>
                            <a:schemeClr val="bg1"/>
                          </a:solidFill>
                        </a:rPr>
                        <a:t>ST1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ST3</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Pause</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50000"/>
                      </a:schemeClr>
                    </a:solidFill>
                  </a:tcPr>
                </a:tc>
                <a:tc>
                  <a:txBody>
                    <a:bodyPr/>
                    <a:lstStyle/>
                    <a:p>
                      <a:pPr algn="ctr"/>
                      <a:r>
                        <a:rPr lang="en-US" sz="1600" b="1" dirty="0">
                          <a:solidFill>
                            <a:schemeClr val="bg1"/>
                          </a:solidFill>
                        </a:rPr>
                        <a:t>ST4</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099889082"/>
                  </a:ext>
                </a:extLst>
              </a:tr>
              <a:tr h="306000">
                <a:tc>
                  <a:txBody>
                    <a:bodyPr/>
                    <a:lstStyle/>
                    <a:p>
                      <a:pPr algn="ctr"/>
                      <a:r>
                        <a:rPr lang="en-US" sz="1600" b="1" dirty="0">
                          <a:solidFill>
                            <a:schemeClr val="bg1"/>
                          </a:solidFill>
                        </a:rPr>
                        <a:t>Tier 1</a:t>
                      </a:r>
                    </a:p>
                  </a:txBody>
                  <a:tcPr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a:r>
                        <a:rPr lang="en-US" sz="1600" b="1" dirty="0">
                          <a:solidFill>
                            <a:schemeClr val="bg1"/>
                          </a:solidFill>
                        </a:rPr>
                        <a:t>Transition to tier 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gradFill flip="none" rotWithShape="1">
                      <a:gsLst>
                        <a:gs pos="0">
                          <a:schemeClr val="accent1">
                            <a:lumMod val="60000"/>
                            <a:lumOff val="40000"/>
                          </a:schemeClr>
                        </a:gs>
                        <a:gs pos="100000">
                          <a:schemeClr val="accent1"/>
                        </a:gs>
                      </a:gsLst>
                      <a:lin ang="0" scaled="1"/>
                      <a:tileRect/>
                    </a:gradFill>
                  </a:tcPr>
                </a:tc>
                <a:tc hMerge="1">
                  <a:txBody>
                    <a:bodyPr/>
                    <a:lstStyle/>
                    <a:p>
                      <a:pPr algn="ctr"/>
                      <a:endParaRPr lang="en-US" sz="14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tc>
                  <a:txBody>
                    <a:bodyPr/>
                    <a:lstStyle/>
                    <a:p>
                      <a:pPr algn="ctr"/>
                      <a:r>
                        <a:rPr lang="en-US" sz="1600" b="1" dirty="0">
                          <a:solidFill>
                            <a:schemeClr val="bg1"/>
                          </a:solidFill>
                        </a:rPr>
                        <a:t>Tier 2</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50000"/>
                      </a:schemeClr>
                    </a:solidFill>
                  </a:tcPr>
                </a:tc>
                <a:tc>
                  <a:txBody>
                    <a:bodyPr/>
                    <a:lstStyle/>
                    <a:p>
                      <a:pPr algn="ctr"/>
                      <a:r>
                        <a:rPr lang="en-US" sz="1600" b="1" dirty="0">
                          <a:solidFill>
                            <a:schemeClr val="bg1"/>
                          </a:solidFill>
                        </a:rPr>
                        <a:t>Tier 2</a:t>
                      </a:r>
                    </a:p>
                  </a:txBody>
                  <a:tcP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107962721"/>
                  </a:ext>
                </a:extLst>
              </a:tr>
              <a:tr h="3744000">
                <a:tc gridSpan="3">
                  <a:txBody>
                    <a:bodyPr/>
                    <a:lstStyle/>
                    <a:p>
                      <a:r>
                        <a:rPr lang="en-US" sz="1600" b="1" dirty="0">
                          <a:solidFill>
                            <a:srgbClr val="002060"/>
                          </a:solidFill>
                        </a:rPr>
                        <a:t>New Core Training Programme</a:t>
                      </a:r>
                    </a:p>
                    <a:p>
                      <a:endParaRPr lang="en-US" sz="1400" dirty="0"/>
                    </a:p>
                    <a:p>
                      <a:r>
                        <a:rPr lang="en-US" sz="1400" dirty="0"/>
                        <a:t>Core curricular capabilities in General Paediatrics, Neonatology, Integrated (Primary/Secondary) Care, Public Health, Community Child Health, Child &amp; Adolescent Mental Health</a:t>
                      </a:r>
                    </a:p>
                    <a:p>
                      <a:endParaRPr lang="en-US" sz="1400" dirty="0"/>
                    </a:p>
                    <a:p>
                      <a:r>
                        <a:rPr lang="en-US" sz="1400" dirty="0"/>
                        <a:t>Includes sub-specialty placements</a:t>
                      </a:r>
                    </a:p>
                    <a:p>
                      <a:endParaRPr lang="en-US" sz="1400" dirty="0"/>
                    </a:p>
                    <a:p>
                      <a:r>
                        <a:rPr lang="en-US" sz="1400" dirty="0"/>
                        <a:t>Trainees will transition to tier 2 working by the end of ST3, with suitable support, supervision and assessment.</a:t>
                      </a:r>
                    </a:p>
                    <a:p>
                      <a:endParaRPr lang="en-US" sz="1400" dirty="0"/>
                    </a:p>
                  </a:txBody>
                  <a:tcPr marL="127440" marR="127440" anchor="ctr">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dirty="0"/>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accent1">
                        <a:lumMod val="40000"/>
                        <a:lumOff val="60000"/>
                      </a:schemeClr>
                    </a:solidFill>
                  </a:tcPr>
                </a:tc>
                <a:tc hMerge="1">
                  <a:txBody>
                    <a:bodyPr/>
                    <a:lstStyle/>
                    <a:p>
                      <a:endParaRPr lang="en-US" sz="1400" dirty="0"/>
                    </a:p>
                  </a:txBody>
                  <a:tcPr marL="127440" marR="127440" anchor="ct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9370C"/>
                          </a:solidFill>
                          <a:effectLst/>
                          <a:uLnTx/>
                          <a:uFillTx/>
                          <a:latin typeface="+mn-lt"/>
                          <a:ea typeface="+mn-ea"/>
                          <a:cs typeface="+mn-cs"/>
                        </a:rPr>
                        <a:t>Out of Programme</a:t>
                      </a:r>
                    </a:p>
                    <a:p>
                      <a:endParaRPr lang="en-US" dirty="0"/>
                    </a:p>
                  </a:txBody>
                  <a:tcPr marL="127440" marR="127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ST4 trainees will be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tier 2 rota.</a:t>
                      </a:r>
                    </a:p>
                    <a:p>
                      <a:endParaRPr lang="en-US" dirty="0"/>
                    </a:p>
                  </a:txBody>
                  <a:tcPr marL="127440" marR="127440" anchor="ctr">
                    <a:lnL w="7620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5501860"/>
                  </a:ext>
                </a:extLst>
              </a:tr>
            </a:tbl>
          </a:graphicData>
        </a:graphic>
      </p:graphicFrame>
      <p:sp>
        <p:nvSpPr>
          <p:cNvPr id="26" name="Up Arrow 25">
            <a:extLst>
              <a:ext uri="{FF2B5EF4-FFF2-40B4-BE49-F238E27FC236}">
                <a16:creationId xmlns:a16="http://schemas.microsoft.com/office/drawing/2014/main" id="{35051AA0-C156-2E46-8676-58545703958A}"/>
              </a:ext>
            </a:extLst>
          </p:cNvPr>
          <p:cNvSpPr/>
          <p:nvPr/>
        </p:nvSpPr>
        <p:spPr>
          <a:xfrm>
            <a:off x="4098436" y="5213896"/>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27" name="Text Box 9">
            <a:extLst>
              <a:ext uri="{FF2B5EF4-FFF2-40B4-BE49-F238E27FC236}">
                <a16:creationId xmlns:a16="http://schemas.microsoft.com/office/drawing/2014/main" id="{FDE50DEB-DD47-264C-8BDE-03804FFEA434}"/>
              </a:ext>
            </a:extLst>
          </p:cNvPr>
          <p:cNvSpPr txBox="1"/>
          <p:nvPr/>
        </p:nvSpPr>
        <p:spPr>
          <a:xfrm>
            <a:off x="3811309"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 Theory</a:t>
            </a:r>
          </a:p>
        </p:txBody>
      </p:sp>
      <p:sp>
        <p:nvSpPr>
          <p:cNvPr id="29" name="Text Box 11">
            <a:extLst>
              <a:ext uri="{FF2B5EF4-FFF2-40B4-BE49-F238E27FC236}">
                <a16:creationId xmlns:a16="http://schemas.microsoft.com/office/drawing/2014/main" id="{DE0AA581-305C-8F4D-B8F9-DB0FF1C42AA2}"/>
              </a:ext>
            </a:extLst>
          </p:cNvPr>
          <p:cNvSpPr txBox="1"/>
          <p:nvPr/>
        </p:nvSpPr>
        <p:spPr>
          <a:xfrm>
            <a:off x="5036113" y="5567927"/>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dirty="0">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sp>
        <p:nvSpPr>
          <p:cNvPr id="34" name="Up Arrow 33">
            <a:extLst>
              <a:ext uri="{FF2B5EF4-FFF2-40B4-BE49-F238E27FC236}">
                <a16:creationId xmlns:a16="http://schemas.microsoft.com/office/drawing/2014/main" id="{2C3D1CC2-5F34-4148-B600-05A4A97BA1B0}"/>
              </a:ext>
            </a:extLst>
          </p:cNvPr>
          <p:cNvSpPr/>
          <p:nvPr/>
        </p:nvSpPr>
        <p:spPr>
          <a:xfrm>
            <a:off x="5339019" y="5213748"/>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35" name="Text Box 11">
            <a:extLst>
              <a:ext uri="{FF2B5EF4-FFF2-40B4-BE49-F238E27FC236}">
                <a16:creationId xmlns:a16="http://schemas.microsoft.com/office/drawing/2014/main" id="{AA2E8649-43FB-1449-96BF-F3F6E52927FE}"/>
              </a:ext>
            </a:extLst>
          </p:cNvPr>
          <p:cNvSpPr txBox="1"/>
          <p:nvPr/>
        </p:nvSpPr>
        <p:spPr>
          <a:xfrm>
            <a:off x="8341082" y="5577736"/>
            <a:ext cx="754945" cy="401648"/>
          </a:xfrm>
          <a:prstGeom prst="rect">
            <a:avLst/>
          </a:prstGeom>
          <a:solidFill>
            <a:schemeClr val="tx1">
              <a:lumMod val="65000"/>
              <a:lumOff val="35000"/>
            </a:schemeClr>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400" b="1" dirty="0">
                <a:solidFill>
                  <a:schemeClr val="bg1"/>
                </a:solidFill>
                <a:ea typeface="Calibri" charset="0"/>
                <a:cs typeface="Times New Roman" charset="0"/>
              </a:rPr>
              <a:t>START</a:t>
            </a:r>
          </a:p>
        </p:txBody>
      </p:sp>
      <p:sp>
        <p:nvSpPr>
          <p:cNvPr id="36" name="Up Arrow 35">
            <a:extLst>
              <a:ext uri="{FF2B5EF4-FFF2-40B4-BE49-F238E27FC236}">
                <a16:creationId xmlns:a16="http://schemas.microsoft.com/office/drawing/2014/main" id="{E202702F-AAEC-E54E-AFC1-E2E928115F51}"/>
              </a:ext>
            </a:extLst>
          </p:cNvPr>
          <p:cNvSpPr/>
          <p:nvPr/>
        </p:nvSpPr>
        <p:spPr>
          <a:xfrm>
            <a:off x="8628209" y="5223557"/>
            <a:ext cx="180692" cy="285349"/>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0" name="Up Arrow 39">
            <a:extLst>
              <a:ext uri="{FF2B5EF4-FFF2-40B4-BE49-F238E27FC236}">
                <a16:creationId xmlns:a16="http://schemas.microsoft.com/office/drawing/2014/main" id="{F0A60634-B905-7F44-BA9E-FFC369BC8446}"/>
              </a:ext>
            </a:extLst>
          </p:cNvPr>
          <p:cNvSpPr/>
          <p:nvPr/>
        </p:nvSpPr>
        <p:spPr>
          <a:xfrm>
            <a:off x="6752853" y="5218982"/>
            <a:ext cx="180692" cy="285349"/>
          </a:xfrm>
          <a:prstGeom prst="upArrow">
            <a:avLst/>
          </a:prstGeom>
          <a:solidFill>
            <a:schemeClr val="tx1">
              <a:lumMod val="65000"/>
              <a:lumOff val="35000"/>
              <a:alpha val="30000"/>
            </a:schemeClr>
          </a:solid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prstClr val="white"/>
              </a:solidFill>
            </a:endParaRPr>
          </a:p>
        </p:txBody>
      </p:sp>
      <p:sp>
        <p:nvSpPr>
          <p:cNvPr id="41" name="Text Box 11">
            <a:extLst>
              <a:ext uri="{FF2B5EF4-FFF2-40B4-BE49-F238E27FC236}">
                <a16:creationId xmlns:a16="http://schemas.microsoft.com/office/drawing/2014/main" id="{87DA7E5F-9D3C-1449-99CB-2C664F7C86FF}"/>
              </a:ext>
            </a:extLst>
          </p:cNvPr>
          <p:cNvSpPr txBox="1"/>
          <p:nvPr/>
        </p:nvSpPr>
        <p:spPr>
          <a:xfrm>
            <a:off x="6465726" y="5567927"/>
            <a:ext cx="754945" cy="401648"/>
          </a:xfrm>
          <a:prstGeom prst="rect">
            <a:avLst/>
          </a:prstGeom>
          <a:solidFill>
            <a:schemeClr val="tx1">
              <a:lumMod val="65000"/>
              <a:lumOff val="35000"/>
              <a:alpha val="30000"/>
            </a:schemeClr>
          </a:solidFill>
          <a:ln>
            <a:solidFill>
              <a:schemeClr val="tx1">
                <a:alpha val="30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72000" rIns="0" bIns="72000" numCol="1" spcCol="0" rtlCol="0" fromWordArt="0" anchor="ctr" anchorCtr="0" forceAA="0" compatLnSpc="1">
            <a:prstTxWarp prst="textNoShape">
              <a:avLst/>
            </a:prstTxWarp>
            <a:noAutofit/>
          </a:bodyPr>
          <a:lstStyle/>
          <a:p>
            <a:pPr algn="ctr"/>
            <a:r>
              <a:rPr lang="en-GB" sz="1200" b="1" dirty="0">
                <a:solidFill>
                  <a:schemeClr val="bg1"/>
                </a:solidFill>
                <a:ea typeface="Calibri" charset="0"/>
                <a:cs typeface="Times New Roman" charset="0"/>
              </a:rPr>
              <a:t>MRCPCH</a:t>
            </a:r>
          </a:p>
          <a:p>
            <a:pPr algn="ctr"/>
            <a:r>
              <a:rPr lang="en-GB" sz="1200" b="1" dirty="0">
                <a:solidFill>
                  <a:schemeClr val="bg1"/>
                </a:solidFill>
                <a:ea typeface="Calibri" charset="0"/>
                <a:cs typeface="Times New Roman" charset="0"/>
              </a:rPr>
              <a:t>Clinical</a:t>
            </a:r>
            <a:r>
              <a:rPr lang="en-US" sz="1200" b="1">
                <a:solidFill>
                  <a:schemeClr val="bg1"/>
                </a:solidFill>
                <a:ea typeface="Calibri" charset="0"/>
                <a:cs typeface="Times New Roman" charset="0"/>
              </a:rPr>
              <a:t> </a:t>
            </a:r>
            <a:endParaRPr lang="en-GB" sz="1200" b="1" dirty="0">
              <a:solidFill>
                <a:schemeClr val="bg1"/>
              </a:solidFill>
              <a:ea typeface="Calibri" charset="0"/>
              <a:cs typeface="Times New Roman" charset="0"/>
            </a:endParaRPr>
          </a:p>
        </p:txBody>
      </p:sp>
      <p:cxnSp>
        <p:nvCxnSpPr>
          <p:cNvPr id="16" name="Straight Connector 15">
            <a:extLst>
              <a:ext uri="{FF2B5EF4-FFF2-40B4-BE49-F238E27FC236}">
                <a16:creationId xmlns:a16="http://schemas.microsoft.com/office/drawing/2014/main" id="{3FC6FFCC-807B-6041-8962-DD6172EF4A34}"/>
              </a:ext>
            </a:extLst>
          </p:cNvPr>
          <p:cNvCxnSpPr/>
          <p:nvPr/>
        </p:nvCxnSpPr>
        <p:spPr>
          <a:xfrm>
            <a:off x="5583564" y="5567927"/>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B7F45C6-35C1-3A48-A2CC-B22B1FBBE4DF}"/>
              </a:ext>
            </a:extLst>
          </p:cNvPr>
          <p:cNvCxnSpPr/>
          <p:nvPr/>
        </p:nvCxnSpPr>
        <p:spPr>
          <a:xfrm>
            <a:off x="5583564" y="5969575"/>
            <a:ext cx="87657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C1A527CA-08CA-4440-B852-CCF195ACC0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8594" y="6217648"/>
            <a:ext cx="1255601" cy="613019"/>
          </a:xfrm>
          <a:prstGeom prst="rect">
            <a:avLst/>
          </a:prstGeom>
        </p:spPr>
      </p:pic>
      <p:graphicFrame>
        <p:nvGraphicFramePr>
          <p:cNvPr id="3" name="Table 2">
            <a:extLst>
              <a:ext uri="{FF2B5EF4-FFF2-40B4-BE49-F238E27FC236}">
                <a16:creationId xmlns:a16="http://schemas.microsoft.com/office/drawing/2014/main" id="{DC8AAF37-B9C4-384C-8805-19ACC498B031}"/>
              </a:ext>
            </a:extLst>
          </p:cNvPr>
          <p:cNvGraphicFramePr>
            <a:graphicFrameLocks noGrp="1"/>
          </p:cNvGraphicFramePr>
          <p:nvPr>
            <p:extLst>
              <p:ext uri="{D42A27DB-BD31-4B8C-83A1-F6EECF244321}">
                <p14:modId xmlns:p14="http://schemas.microsoft.com/office/powerpoint/2010/main" val="1937204507"/>
              </p:ext>
            </p:extLst>
          </p:nvPr>
        </p:nvGraphicFramePr>
        <p:xfrm>
          <a:off x="6843199" y="399651"/>
          <a:ext cx="3780000" cy="478160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310389441"/>
                    </a:ext>
                  </a:extLst>
                </a:gridCol>
                <a:gridCol w="1260000">
                  <a:extLst>
                    <a:ext uri="{9D8B030D-6E8A-4147-A177-3AD203B41FA5}">
                      <a16:colId xmlns:a16="http://schemas.microsoft.com/office/drawing/2014/main" val="8535514"/>
                    </a:ext>
                  </a:extLst>
                </a:gridCol>
                <a:gridCol w="1260000">
                  <a:extLst>
                    <a:ext uri="{9D8B030D-6E8A-4147-A177-3AD203B41FA5}">
                      <a16:colId xmlns:a16="http://schemas.microsoft.com/office/drawing/2014/main" val="3565794586"/>
                    </a:ext>
                  </a:extLst>
                </a:gridCol>
              </a:tblGrid>
              <a:tr h="367200">
                <a:tc gridSpan="3">
                  <a:txBody>
                    <a:bodyPr/>
                    <a:lstStyle/>
                    <a:p>
                      <a:pPr algn="ctr"/>
                      <a:r>
                        <a:rPr lang="en-US" dirty="0"/>
                        <a:t>Specialty Paediatrics</a:t>
                      </a:r>
                    </a:p>
                  </a:txBody>
                  <a:tcPr anchor="ctr">
                    <a:lnB w="76200" cap="flat" cmpd="sng" algn="ctr">
                      <a:solidFill>
                        <a:schemeClr val="bg1"/>
                      </a:solidFill>
                      <a:prstDash val="solid"/>
                      <a:round/>
                      <a:headEnd type="none" w="med" len="med"/>
                      <a:tailEnd type="none" w="med" len="med"/>
                    </a:lnB>
                    <a:solidFill>
                      <a:schemeClr val="accent6">
                        <a:lumMod val="50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575278002"/>
                  </a:ext>
                </a:extLst>
              </a:tr>
              <a:tr h="334800">
                <a:tc>
                  <a:txBody>
                    <a:bodyPr/>
                    <a:lstStyle/>
                    <a:p>
                      <a:pPr algn="ctr"/>
                      <a:r>
                        <a:rPr lang="en-US" sz="1600" b="1" dirty="0">
                          <a:solidFill>
                            <a:schemeClr val="bg1"/>
                          </a:solidFill>
                        </a:rPr>
                        <a:t>ST5</a:t>
                      </a: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tc>
                  <a:txBody>
                    <a:bodyPr/>
                    <a:lstStyle/>
                    <a:p>
                      <a:pPr algn="ctr"/>
                      <a:r>
                        <a:rPr lang="en-US" sz="1600" b="1" dirty="0">
                          <a:solidFill>
                            <a:schemeClr val="bg1"/>
                          </a:solidFill>
                        </a:rPr>
                        <a:t>ST7</a:t>
                      </a: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543793303"/>
                  </a:ext>
                </a:extLst>
              </a:tr>
              <a:tr h="324000">
                <a:tc gridSpan="3">
                  <a:txBody>
                    <a:bodyPr/>
                    <a:lstStyle/>
                    <a:p>
                      <a:pPr algn="ctr"/>
                      <a:endParaRPr lang="en-US" sz="200" b="0" dirty="0">
                        <a:solidFill>
                          <a:schemeClr val="tx1"/>
                        </a:solidFill>
                      </a:endParaRPr>
                    </a:p>
                  </a:txBody>
                  <a:tcPr anchor="ctr">
                    <a:lnL w="12700" cmpd="sng">
                      <a:noFill/>
                    </a:lnL>
                    <a:lnR w="12700" cmpd="sng">
                      <a:noFill/>
                    </a:lnR>
                    <a:lnT w="76200" cap="flat" cmpd="sng" algn="ctr">
                      <a:no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0481105"/>
                  </a:ext>
                </a:extLst>
              </a:tr>
              <a:tr h="370840">
                <a:tc gridSpan="3">
                  <a:txBody>
                    <a:bodyPr/>
                    <a:lstStyle/>
                    <a:p>
                      <a:pPr algn="ctr"/>
                      <a:r>
                        <a:rPr lang="en-US" sz="1400" b="0" dirty="0">
                          <a:solidFill>
                            <a:schemeClr val="tx1"/>
                          </a:solidFill>
                        </a:rPr>
                        <a:t>All trainees follow the Generic Syllabus plus one of the specific syllabi below:</a:t>
                      </a:r>
                    </a:p>
                  </a:txBody>
                  <a:tcPr anchor="ctr">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757916079"/>
                  </a:ext>
                </a:extLst>
              </a:tr>
              <a:tr h="252000">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tc>
                  <a:txBody>
                    <a:bodyPr/>
                    <a:lstStyle/>
                    <a:p>
                      <a:endParaRPr lang="en-US" sz="200" dirty="0"/>
                    </a:p>
                  </a:txBody>
                  <a:tcPr anchor="ctr">
                    <a:lnT w="6350" cap="flat" cmpd="sng" algn="ctr">
                      <a:solidFill>
                        <a:schemeClr val="accent6">
                          <a:lumMod val="75000"/>
                        </a:schemeClr>
                      </a:solidFill>
                      <a:prstDash val="solid"/>
                      <a:round/>
                      <a:headEnd type="none" w="med" len="med"/>
                      <a:tailEnd type="none" w="med" len="med"/>
                    </a:lnT>
                    <a:lnB w="12700" cmpd="sng">
                      <a:noFill/>
                    </a:lnB>
                    <a:noFill/>
                  </a:tcPr>
                </a:tc>
                <a:extLst>
                  <a:ext uri="{0D108BD9-81ED-4DB2-BD59-A6C34878D82A}">
                    <a16:rowId xmlns:a16="http://schemas.microsoft.com/office/drawing/2014/main" val="2827998514"/>
                  </a:ext>
                </a:extLst>
              </a:tr>
              <a:tr h="334800">
                <a:tc gridSpan="3">
                  <a:txBody>
                    <a:bodyPr/>
                    <a:lstStyle/>
                    <a:p>
                      <a:pPr algn="ctr"/>
                      <a:r>
                        <a:rPr lang="en-US" sz="1600" b="1" dirty="0">
                          <a:solidFill>
                            <a:schemeClr val="bg1"/>
                          </a:solidFill>
                        </a:rPr>
                        <a:t>General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206356782"/>
                  </a:ext>
                </a:extLst>
              </a:tr>
              <a:tr h="630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SPIN optional</a:t>
                      </a:r>
                    </a:p>
                  </a:txBody>
                  <a:tcPr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1164182"/>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697381023"/>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01853848"/>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ysDash"/>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1</a:t>
                      </a:r>
                    </a:p>
                  </a:txBody>
                  <a:tcPr marL="45720" marR="4572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28887924"/>
                  </a:ext>
                </a:extLst>
              </a:tr>
              <a:tr h="306000">
                <a:tc>
                  <a:txBody>
                    <a:bodyPr/>
                    <a:lstStyle/>
                    <a:p>
                      <a:pPr algn="ctr"/>
                      <a:endParaRPr lang="en-US" sz="1400" dirty="0"/>
                    </a:p>
                  </a:txBody>
                  <a:tcPr anchor="ctr">
                    <a:lnL w="12700" cmpd="sng">
                      <a:noFill/>
                    </a:lnL>
                    <a:lnR w="12700" cap="flat" cmpd="sng" algn="ctr">
                      <a:noFill/>
                      <a:prstDash val="sysDot"/>
                      <a:round/>
                      <a:headEnd type="none" w="med" len="med"/>
                      <a:tailEnd type="none" w="med" len="med"/>
                    </a:lnR>
                    <a:lnT w="28575" cap="flat" cmpd="sng" algn="ctr">
                      <a:solidFill>
                        <a:schemeClr val="bg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2</a:t>
                      </a:r>
                    </a:p>
                  </a:txBody>
                  <a:tcPr marL="45720" marR="45720" anchor="ctr">
                    <a:lnL w="12700" cap="flat" cmpd="sng" algn="ctr">
                      <a:noFill/>
                      <a:prstDash val="sysDot"/>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1400" dirty="0"/>
                        <a:t>…</a:t>
                      </a:r>
                      <a:r>
                        <a:rPr lang="en-US" sz="1400" i="1" dirty="0"/>
                        <a:t>etc.</a:t>
                      </a:r>
                    </a:p>
                  </a:txBody>
                  <a:tcPr anchor="ct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500267451"/>
                  </a:ext>
                </a:extLst>
              </a:tr>
              <a:tr h="180000">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tc>
                  <a:txBody>
                    <a:bodyPr/>
                    <a:lstStyle/>
                    <a:p>
                      <a:pPr algn="ctr"/>
                      <a:endParaRPr lang="en-US" sz="200" dirty="0"/>
                    </a:p>
                  </a:txBody>
                  <a:tcPr anchor="ctr">
                    <a:lnT w="12700" cmpd="sng">
                      <a:noFill/>
                    </a:lnT>
                    <a:lnB w="12700" cmpd="sng">
                      <a:noFill/>
                    </a:lnB>
                    <a:noFill/>
                  </a:tcPr>
                </a:tc>
                <a:extLst>
                  <a:ext uri="{0D108BD9-81ED-4DB2-BD59-A6C34878D82A}">
                    <a16:rowId xmlns:a16="http://schemas.microsoft.com/office/drawing/2014/main" val="2033188746"/>
                  </a:ext>
                </a:extLst>
              </a:tr>
              <a:tr h="370840">
                <a:tc gridSpan="3">
                  <a:txBody>
                    <a:bodyPr/>
                    <a:lstStyle/>
                    <a:p>
                      <a:pPr algn="ctr"/>
                      <a:r>
                        <a:rPr lang="en-US" sz="1600" b="1" dirty="0">
                          <a:solidFill>
                            <a:schemeClr val="bg1"/>
                          </a:solidFill>
                        </a:rPr>
                        <a:t>Sub-specialty Paediatrics</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571625669"/>
                  </a:ext>
                </a:extLst>
              </a:tr>
              <a:tr h="306000">
                <a:tc>
                  <a:txBody>
                    <a:bodyPr/>
                    <a:lstStyle/>
                    <a:p>
                      <a:pPr algn="ctr"/>
                      <a:endParaRPr lang="en-US" sz="1400" dirty="0"/>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Sub-specialty 3</a:t>
                      </a:r>
                    </a:p>
                  </a:txBody>
                  <a:tcPr marL="45720" marR="45720"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dirty="0"/>
                        <a:t>…</a:t>
                      </a:r>
                      <a:r>
                        <a:rPr lang="en-US" sz="1400" i="1" dirty="0"/>
                        <a:t>etc.</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4679515"/>
                  </a:ext>
                </a:extLst>
              </a:tr>
            </a:tbl>
          </a:graphicData>
        </a:graphic>
      </p:graphicFrame>
      <p:sp>
        <p:nvSpPr>
          <p:cNvPr id="23" name="Rectangle 22">
            <a:extLst>
              <a:ext uri="{FF2B5EF4-FFF2-40B4-BE49-F238E27FC236}">
                <a16:creationId xmlns:a16="http://schemas.microsoft.com/office/drawing/2014/main" id="{2C9BD43F-696A-F14E-A5EC-D82AD7173CC0}"/>
              </a:ext>
            </a:extLst>
          </p:cNvPr>
          <p:cNvSpPr/>
          <p:nvPr/>
        </p:nvSpPr>
        <p:spPr>
          <a:xfrm>
            <a:off x="10768325" y="2221433"/>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24" name="Rectangle 23">
            <a:extLst>
              <a:ext uri="{FF2B5EF4-FFF2-40B4-BE49-F238E27FC236}">
                <a16:creationId xmlns:a16="http://schemas.microsoft.com/office/drawing/2014/main" id="{7CE8F3E7-8326-9D46-B0AD-E5E6AEF77F80}"/>
              </a:ext>
            </a:extLst>
          </p:cNvPr>
          <p:cNvSpPr/>
          <p:nvPr/>
        </p:nvSpPr>
        <p:spPr>
          <a:xfrm>
            <a:off x="10777976" y="2694064"/>
            <a:ext cx="1083267" cy="323914"/>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rgbClr val="C00000"/>
                </a:solidFill>
              </a:rPr>
              <a:t>SPIN </a:t>
            </a:r>
            <a:r>
              <a:rPr lang="en-US" sz="1200" dirty="0">
                <a:solidFill>
                  <a:srgbClr val="C00000"/>
                </a:solidFill>
              </a:rPr>
              <a:t>(If done)</a:t>
            </a:r>
            <a:endParaRPr lang="en-US" sz="1400" dirty="0">
              <a:solidFill>
                <a:srgbClr val="C00000"/>
              </a:solidFill>
            </a:endParaRPr>
          </a:p>
        </p:txBody>
      </p:sp>
      <p:sp>
        <p:nvSpPr>
          <p:cNvPr id="25" name="Rectangle 24">
            <a:extLst>
              <a:ext uri="{FF2B5EF4-FFF2-40B4-BE49-F238E27FC236}">
                <a16:creationId xmlns:a16="http://schemas.microsoft.com/office/drawing/2014/main" id="{96B5858D-FCD8-924D-B5B6-130256F5947F}"/>
              </a:ext>
            </a:extLst>
          </p:cNvPr>
          <p:cNvSpPr/>
          <p:nvPr/>
        </p:nvSpPr>
        <p:spPr>
          <a:xfrm>
            <a:off x="10779401" y="3752744"/>
            <a:ext cx="1083268" cy="48781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solidFill>
              </a:rPr>
              <a:t>CCT Paediatrics</a:t>
            </a:r>
          </a:p>
        </p:txBody>
      </p:sp>
      <p:sp>
        <p:nvSpPr>
          <p:cNvPr id="37" name="Rectangle 36">
            <a:extLst>
              <a:ext uri="{FF2B5EF4-FFF2-40B4-BE49-F238E27FC236}">
                <a16:creationId xmlns:a16="http://schemas.microsoft.com/office/drawing/2014/main" id="{4E7A5AC2-C059-F847-8F36-D30A2A6B7D16}"/>
              </a:ext>
            </a:extLst>
          </p:cNvPr>
          <p:cNvSpPr/>
          <p:nvPr/>
        </p:nvSpPr>
        <p:spPr>
          <a:xfrm>
            <a:off x="10777976" y="4294542"/>
            <a:ext cx="1083268" cy="323914"/>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en-US" sz="1200" dirty="0">
                <a:solidFill>
                  <a:schemeClr val="bg1"/>
                </a:solidFill>
              </a:rPr>
              <a:t>(Sub-specialty)</a:t>
            </a:r>
          </a:p>
        </p:txBody>
      </p:sp>
      <p:sp>
        <p:nvSpPr>
          <p:cNvPr id="19" name="Rectangle 18">
            <a:extLst>
              <a:ext uri="{FF2B5EF4-FFF2-40B4-BE49-F238E27FC236}">
                <a16:creationId xmlns:a16="http://schemas.microsoft.com/office/drawing/2014/main" id="{176983B3-0B3D-5D48-B432-178C43AAAD6D}"/>
              </a:ext>
            </a:extLst>
          </p:cNvPr>
          <p:cNvSpPr/>
          <p:nvPr/>
        </p:nvSpPr>
        <p:spPr>
          <a:xfrm>
            <a:off x="10777976" y="3012059"/>
            <a:ext cx="1092918" cy="475794"/>
          </a:xfrm>
          <a:prstGeom prst="rect">
            <a:avLst/>
          </a:prstGeom>
          <a:solidFill>
            <a:srgbClr val="FFD7D6"/>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C00000"/>
                </a:solidFill>
              </a:rPr>
              <a:t>Possible post CCT SPIN</a:t>
            </a:r>
          </a:p>
        </p:txBody>
      </p:sp>
    </p:spTree>
    <p:extLst>
      <p:ext uri="{BB962C8B-B14F-4D97-AF65-F5344CB8AC3E}">
        <p14:creationId xmlns:p14="http://schemas.microsoft.com/office/powerpoint/2010/main" val="1778398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BA227D-B643-F44F-8111-42B1D4DF980D}"/>
              </a:ext>
            </a:extLst>
          </p:cNvPr>
          <p:cNvGraphicFramePr>
            <a:graphicFrameLocks noGrp="1"/>
          </p:cNvGraphicFramePr>
          <p:nvPr/>
        </p:nvGraphicFramePr>
        <p:xfrm>
          <a:off x="554526" y="2566938"/>
          <a:ext cx="11088000" cy="609600"/>
        </p:xfrm>
        <a:graphic>
          <a:graphicData uri="http://schemas.openxmlformats.org/drawingml/2006/table">
            <a:tbl>
              <a:tblPr firstRow="1" bandRow="1">
                <a:tableStyleId>{5C22544A-7EE6-4342-B048-85BDC9FD1C3A}</a:tableStyleId>
              </a:tblPr>
              <a:tblGrid>
                <a:gridCol w="1108800">
                  <a:extLst>
                    <a:ext uri="{9D8B030D-6E8A-4147-A177-3AD203B41FA5}">
                      <a16:colId xmlns:a16="http://schemas.microsoft.com/office/drawing/2014/main" val="2860613374"/>
                    </a:ext>
                  </a:extLst>
                </a:gridCol>
                <a:gridCol w="1108800">
                  <a:extLst>
                    <a:ext uri="{9D8B030D-6E8A-4147-A177-3AD203B41FA5}">
                      <a16:colId xmlns:a16="http://schemas.microsoft.com/office/drawing/2014/main" val="199291010"/>
                    </a:ext>
                  </a:extLst>
                </a:gridCol>
                <a:gridCol w="1108800">
                  <a:extLst>
                    <a:ext uri="{9D8B030D-6E8A-4147-A177-3AD203B41FA5}">
                      <a16:colId xmlns:a16="http://schemas.microsoft.com/office/drawing/2014/main" val="4227302527"/>
                    </a:ext>
                  </a:extLst>
                </a:gridCol>
                <a:gridCol w="1108800">
                  <a:extLst>
                    <a:ext uri="{9D8B030D-6E8A-4147-A177-3AD203B41FA5}">
                      <a16:colId xmlns:a16="http://schemas.microsoft.com/office/drawing/2014/main" val="1804862854"/>
                    </a:ext>
                  </a:extLst>
                </a:gridCol>
                <a:gridCol w="1108800">
                  <a:extLst>
                    <a:ext uri="{9D8B030D-6E8A-4147-A177-3AD203B41FA5}">
                      <a16:colId xmlns:a16="http://schemas.microsoft.com/office/drawing/2014/main" val="2565293194"/>
                    </a:ext>
                  </a:extLst>
                </a:gridCol>
                <a:gridCol w="1108800">
                  <a:extLst>
                    <a:ext uri="{9D8B030D-6E8A-4147-A177-3AD203B41FA5}">
                      <a16:colId xmlns:a16="http://schemas.microsoft.com/office/drawing/2014/main" val="3855299372"/>
                    </a:ext>
                  </a:extLst>
                </a:gridCol>
                <a:gridCol w="1108800">
                  <a:extLst>
                    <a:ext uri="{9D8B030D-6E8A-4147-A177-3AD203B41FA5}">
                      <a16:colId xmlns:a16="http://schemas.microsoft.com/office/drawing/2014/main" val="3192061994"/>
                    </a:ext>
                  </a:extLst>
                </a:gridCol>
                <a:gridCol w="1108800">
                  <a:extLst>
                    <a:ext uri="{9D8B030D-6E8A-4147-A177-3AD203B41FA5}">
                      <a16:colId xmlns:a16="http://schemas.microsoft.com/office/drawing/2014/main" val="3691327017"/>
                    </a:ext>
                  </a:extLst>
                </a:gridCol>
                <a:gridCol w="1108800">
                  <a:extLst>
                    <a:ext uri="{9D8B030D-6E8A-4147-A177-3AD203B41FA5}">
                      <a16:colId xmlns:a16="http://schemas.microsoft.com/office/drawing/2014/main" val="3682535790"/>
                    </a:ext>
                  </a:extLst>
                </a:gridCol>
                <a:gridCol w="1108800">
                  <a:extLst>
                    <a:ext uri="{9D8B030D-6E8A-4147-A177-3AD203B41FA5}">
                      <a16:colId xmlns:a16="http://schemas.microsoft.com/office/drawing/2014/main" val="1215088031"/>
                    </a:ext>
                  </a:extLst>
                </a:gridCol>
              </a:tblGrid>
              <a:tr h="609600">
                <a:tc>
                  <a:txBody>
                    <a:bodyPr/>
                    <a:lstStyle/>
                    <a:p>
                      <a:pPr algn="ctr"/>
                      <a:r>
                        <a:rPr lang="en-US" sz="3200" dirty="0"/>
                        <a:t>ST1</a:t>
                      </a:r>
                    </a:p>
                  </a:txBody>
                  <a:tcPr marL="121920" marR="121920" marT="60960" marB="60960" anchor="ctr">
                    <a:solidFill>
                      <a:schemeClr val="bg1">
                        <a:lumMod val="50000"/>
                      </a:schemeClr>
                    </a:solidFill>
                  </a:tcPr>
                </a:tc>
                <a:tc>
                  <a:txBody>
                    <a:bodyPr/>
                    <a:lstStyle/>
                    <a:p>
                      <a:pPr algn="ctr"/>
                      <a:r>
                        <a:rPr lang="en-US" sz="3200" dirty="0"/>
                        <a:t>ST2</a:t>
                      </a:r>
                    </a:p>
                  </a:txBody>
                  <a:tcPr marL="121920" marR="121920" marT="60960" marB="60960" anchor="ctr">
                    <a:solidFill>
                      <a:schemeClr val="bg1">
                        <a:lumMod val="50000"/>
                      </a:schemeClr>
                    </a:solidFill>
                  </a:tcPr>
                </a:tc>
                <a:tc>
                  <a:txBody>
                    <a:bodyPr/>
                    <a:lstStyle/>
                    <a:p>
                      <a:pPr algn="ctr"/>
                      <a:r>
                        <a:rPr lang="en-US" sz="3200" dirty="0"/>
                        <a:t>ST3</a:t>
                      </a:r>
                    </a:p>
                  </a:txBody>
                  <a:tcPr marL="121920" marR="121920" marT="60960" marB="60960" anchor="ctr">
                    <a:solidFill>
                      <a:schemeClr val="bg1">
                        <a:lumMod val="50000"/>
                      </a:schemeClr>
                    </a:solidFill>
                  </a:tcPr>
                </a:tc>
                <a:tc>
                  <a:txBody>
                    <a:bodyPr/>
                    <a:lstStyle/>
                    <a:p>
                      <a:pPr algn="ctr"/>
                      <a:endParaRPr lang="en-US" sz="3200" dirty="0"/>
                    </a:p>
                  </a:txBody>
                  <a:tcPr marL="121920" marR="121920" marT="60960" marB="60960" anchor="ctr">
                    <a:noFill/>
                  </a:tcPr>
                </a:tc>
                <a:tc>
                  <a:txBody>
                    <a:bodyPr/>
                    <a:lstStyle/>
                    <a:p>
                      <a:pPr algn="ctr"/>
                      <a:r>
                        <a:rPr lang="en-US" sz="3200" dirty="0"/>
                        <a:t>ST4</a:t>
                      </a:r>
                    </a:p>
                  </a:txBody>
                  <a:tcPr marL="121920" marR="121920" marT="60960" marB="60960" anchor="ctr">
                    <a:solidFill>
                      <a:schemeClr val="bg1">
                        <a:lumMod val="50000"/>
                      </a:schemeClr>
                    </a:solidFill>
                  </a:tcPr>
                </a:tc>
                <a:tc>
                  <a:txBody>
                    <a:bodyPr/>
                    <a:lstStyle/>
                    <a:p>
                      <a:pPr algn="ctr"/>
                      <a:r>
                        <a:rPr lang="en-US" sz="3200" dirty="0"/>
                        <a:t>ST5</a:t>
                      </a:r>
                    </a:p>
                  </a:txBody>
                  <a:tcPr marL="121920" marR="121920" marT="60960" marB="60960" anchor="ctr">
                    <a:solidFill>
                      <a:schemeClr val="bg1">
                        <a:lumMod val="50000"/>
                      </a:schemeClr>
                    </a:solidFill>
                  </a:tcPr>
                </a:tc>
                <a:tc>
                  <a:txBody>
                    <a:bodyPr/>
                    <a:lstStyle/>
                    <a:p>
                      <a:pPr algn="ctr"/>
                      <a:endParaRPr lang="en-US" sz="3200" dirty="0"/>
                    </a:p>
                  </a:txBody>
                  <a:tcPr marL="121920" marR="121920" marT="60960" marB="60960" anchor="ctr">
                    <a:noFill/>
                  </a:tcPr>
                </a:tc>
                <a:tc>
                  <a:txBody>
                    <a:bodyPr/>
                    <a:lstStyle/>
                    <a:p>
                      <a:pPr algn="ctr"/>
                      <a:r>
                        <a:rPr lang="en-US" sz="3200" dirty="0"/>
                        <a:t>ST6</a:t>
                      </a:r>
                    </a:p>
                  </a:txBody>
                  <a:tcPr marL="121920" marR="121920" marT="60960" marB="60960" anchor="ctr">
                    <a:solidFill>
                      <a:schemeClr val="bg1">
                        <a:lumMod val="50000"/>
                      </a:schemeClr>
                    </a:solidFill>
                  </a:tcPr>
                </a:tc>
                <a:tc>
                  <a:txBody>
                    <a:bodyPr/>
                    <a:lstStyle/>
                    <a:p>
                      <a:pPr algn="ctr"/>
                      <a:r>
                        <a:rPr lang="en-US" sz="3200" dirty="0"/>
                        <a:t>ST7</a:t>
                      </a:r>
                    </a:p>
                  </a:txBody>
                  <a:tcPr marL="121920" marR="121920" marT="60960" marB="60960" anchor="ctr">
                    <a:solidFill>
                      <a:schemeClr val="bg1">
                        <a:lumMod val="50000"/>
                      </a:schemeClr>
                    </a:solidFill>
                  </a:tcPr>
                </a:tc>
                <a:tc>
                  <a:txBody>
                    <a:bodyPr/>
                    <a:lstStyle/>
                    <a:p>
                      <a:pPr algn="ctr"/>
                      <a:r>
                        <a:rPr lang="en-US" sz="3200" dirty="0"/>
                        <a:t>ST8</a:t>
                      </a:r>
                    </a:p>
                  </a:txBody>
                  <a:tcPr marL="121920" marR="121920" marT="60960" marB="60960" anchor="ctr">
                    <a:solidFill>
                      <a:schemeClr val="bg1">
                        <a:lumMod val="50000"/>
                      </a:schemeClr>
                    </a:solidFill>
                  </a:tcPr>
                </a:tc>
                <a:extLst>
                  <a:ext uri="{0D108BD9-81ED-4DB2-BD59-A6C34878D82A}">
                    <a16:rowId xmlns:a16="http://schemas.microsoft.com/office/drawing/2014/main" val="1607311691"/>
                  </a:ext>
                </a:extLst>
              </a:tr>
            </a:tbl>
          </a:graphicData>
        </a:graphic>
      </p:graphicFrame>
      <p:graphicFrame>
        <p:nvGraphicFramePr>
          <p:cNvPr id="5" name="Table 4">
            <a:extLst>
              <a:ext uri="{FF2B5EF4-FFF2-40B4-BE49-F238E27FC236}">
                <a16:creationId xmlns:a16="http://schemas.microsoft.com/office/drawing/2014/main" id="{51F02837-031D-5247-8A91-15A79F207BB7}"/>
              </a:ext>
            </a:extLst>
          </p:cNvPr>
          <p:cNvGraphicFramePr>
            <a:graphicFrameLocks noGrp="1"/>
          </p:cNvGraphicFramePr>
          <p:nvPr>
            <p:extLst>
              <p:ext uri="{D42A27DB-BD31-4B8C-83A1-F6EECF244321}">
                <p14:modId xmlns:p14="http://schemas.microsoft.com/office/powerpoint/2010/main" val="402158979"/>
              </p:ext>
            </p:extLst>
          </p:nvPr>
        </p:nvGraphicFramePr>
        <p:xfrm>
          <a:off x="554526" y="4724881"/>
          <a:ext cx="11088000" cy="609600"/>
        </p:xfrm>
        <a:graphic>
          <a:graphicData uri="http://schemas.openxmlformats.org/drawingml/2006/table">
            <a:tbl>
              <a:tblPr firstRow="1" bandRow="1">
                <a:tableStyleId>{5C22544A-7EE6-4342-B048-85BDC9FD1C3A}</a:tableStyleId>
              </a:tblPr>
              <a:tblGrid>
                <a:gridCol w="1108800">
                  <a:extLst>
                    <a:ext uri="{9D8B030D-6E8A-4147-A177-3AD203B41FA5}">
                      <a16:colId xmlns:a16="http://schemas.microsoft.com/office/drawing/2014/main" val="2860613374"/>
                    </a:ext>
                  </a:extLst>
                </a:gridCol>
                <a:gridCol w="1108800">
                  <a:extLst>
                    <a:ext uri="{9D8B030D-6E8A-4147-A177-3AD203B41FA5}">
                      <a16:colId xmlns:a16="http://schemas.microsoft.com/office/drawing/2014/main" val="199291010"/>
                    </a:ext>
                  </a:extLst>
                </a:gridCol>
                <a:gridCol w="1108800">
                  <a:extLst>
                    <a:ext uri="{9D8B030D-6E8A-4147-A177-3AD203B41FA5}">
                      <a16:colId xmlns:a16="http://schemas.microsoft.com/office/drawing/2014/main" val="4227302527"/>
                    </a:ext>
                  </a:extLst>
                </a:gridCol>
                <a:gridCol w="1108800">
                  <a:extLst>
                    <a:ext uri="{9D8B030D-6E8A-4147-A177-3AD203B41FA5}">
                      <a16:colId xmlns:a16="http://schemas.microsoft.com/office/drawing/2014/main" val="1804862854"/>
                    </a:ext>
                  </a:extLst>
                </a:gridCol>
                <a:gridCol w="1108800">
                  <a:extLst>
                    <a:ext uri="{9D8B030D-6E8A-4147-A177-3AD203B41FA5}">
                      <a16:colId xmlns:a16="http://schemas.microsoft.com/office/drawing/2014/main" val="2565293194"/>
                    </a:ext>
                  </a:extLst>
                </a:gridCol>
                <a:gridCol w="1108800">
                  <a:extLst>
                    <a:ext uri="{9D8B030D-6E8A-4147-A177-3AD203B41FA5}">
                      <a16:colId xmlns:a16="http://schemas.microsoft.com/office/drawing/2014/main" val="3855299372"/>
                    </a:ext>
                  </a:extLst>
                </a:gridCol>
                <a:gridCol w="1108800">
                  <a:extLst>
                    <a:ext uri="{9D8B030D-6E8A-4147-A177-3AD203B41FA5}">
                      <a16:colId xmlns:a16="http://schemas.microsoft.com/office/drawing/2014/main" val="3192061994"/>
                    </a:ext>
                  </a:extLst>
                </a:gridCol>
                <a:gridCol w="3326400">
                  <a:extLst>
                    <a:ext uri="{9D8B030D-6E8A-4147-A177-3AD203B41FA5}">
                      <a16:colId xmlns:a16="http://schemas.microsoft.com/office/drawing/2014/main" val="3691327017"/>
                    </a:ext>
                  </a:extLst>
                </a:gridCol>
              </a:tblGrid>
              <a:tr h="609600">
                <a:tc>
                  <a:txBody>
                    <a:bodyPr/>
                    <a:lstStyle/>
                    <a:p>
                      <a:pPr algn="ctr"/>
                      <a:r>
                        <a:rPr lang="en-US" sz="3200" dirty="0"/>
                        <a:t>ST1</a:t>
                      </a:r>
                    </a:p>
                  </a:txBody>
                  <a:tcPr marL="121920" marR="121920" marT="60960" marB="60960" anchor="ctr">
                    <a:solidFill>
                      <a:srgbClr val="0070C0"/>
                    </a:solidFill>
                  </a:tcPr>
                </a:tc>
                <a:tc>
                  <a:txBody>
                    <a:bodyPr/>
                    <a:lstStyle/>
                    <a:p>
                      <a:pPr algn="ctr"/>
                      <a:r>
                        <a:rPr lang="en-US" sz="3200" dirty="0"/>
                        <a:t>ST2</a:t>
                      </a:r>
                    </a:p>
                  </a:txBody>
                  <a:tcPr marL="121920" marR="121920" marT="60960" marB="60960" anchor="ctr">
                    <a:solidFill>
                      <a:srgbClr val="0070C0"/>
                    </a:solidFill>
                  </a:tcPr>
                </a:tc>
                <a:tc>
                  <a:txBody>
                    <a:bodyPr/>
                    <a:lstStyle/>
                    <a:p>
                      <a:pPr algn="ctr"/>
                      <a:r>
                        <a:rPr lang="en-US" sz="3200" dirty="0"/>
                        <a:t>ST3</a:t>
                      </a:r>
                    </a:p>
                  </a:txBody>
                  <a:tcPr marL="121920" marR="121920" marT="60960" marB="60960" anchor="ctr">
                    <a:solidFill>
                      <a:srgbClr val="0070C0"/>
                    </a:solidFill>
                  </a:tcPr>
                </a:tc>
                <a:tc>
                  <a:txBody>
                    <a:bodyPr/>
                    <a:lstStyle/>
                    <a:p>
                      <a:pPr algn="ctr"/>
                      <a:r>
                        <a:rPr lang="en-US" sz="3200" dirty="0"/>
                        <a:t>ST4</a:t>
                      </a:r>
                    </a:p>
                  </a:txBody>
                  <a:tcPr marL="121920" marR="121920" marT="60960" marB="60960" anchor="ctr">
                    <a:solidFill>
                      <a:srgbClr val="0070C0"/>
                    </a:solidFill>
                  </a:tcPr>
                </a:tc>
                <a:tc>
                  <a:txBody>
                    <a:bodyPr/>
                    <a:lstStyle/>
                    <a:p>
                      <a:pPr algn="ctr"/>
                      <a:endParaRPr lang="en-US" sz="3200" dirty="0"/>
                    </a:p>
                  </a:txBody>
                  <a:tcPr marL="121920" marR="121920" marT="60960" marB="60960" anchor="ctr">
                    <a:lnR w="12700" cap="flat" cmpd="sng" algn="ctr">
                      <a:solidFill>
                        <a:schemeClr val="tx1"/>
                      </a:solidFill>
                      <a:prstDash val="solid"/>
                      <a:round/>
                      <a:headEnd type="none" w="med" len="med"/>
                      <a:tailEnd type="none" w="med" len="med"/>
                    </a:lnR>
                    <a:noFill/>
                  </a:tcPr>
                </a:tc>
                <a:tc>
                  <a:txBody>
                    <a:bodyPr/>
                    <a:lstStyle/>
                    <a:p>
                      <a:pPr algn="ctr"/>
                      <a:r>
                        <a:rPr lang="en-US" sz="1600" b="0" dirty="0">
                          <a:solidFill>
                            <a:schemeClr val="tx1"/>
                          </a:solidFill>
                        </a:rPr>
                        <a:t>Old ST5 posts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p>
                  </a:txBody>
                  <a:tcPr marL="121920" marR="121920" marT="60960" marB="60960" anchor="ctr">
                    <a:lnL w="12700" cap="flat" cmpd="sng" algn="ctr">
                      <a:solidFill>
                        <a:schemeClr val="tx1"/>
                      </a:solidFill>
                      <a:prstDash val="solid"/>
                      <a:round/>
                      <a:headEnd type="none" w="med" len="med"/>
                      <a:tailEnd type="none" w="med" len="med"/>
                    </a:lnL>
                    <a:noFill/>
                  </a:tcPr>
                </a:tc>
                <a:tc>
                  <a:txBody>
                    <a:bodyPr/>
                    <a:lstStyle/>
                    <a:p>
                      <a:pPr algn="ctr"/>
                      <a:r>
                        <a:rPr lang="en-US" sz="3200" dirty="0"/>
                        <a:t>Specialty Training</a:t>
                      </a:r>
                    </a:p>
                  </a:txBody>
                  <a:tcPr marL="121920" marR="121920" marT="60960" marB="60960" anchor="ctr">
                    <a:solidFill>
                      <a:srgbClr val="077700"/>
                    </a:solidFill>
                  </a:tcPr>
                </a:tc>
                <a:extLst>
                  <a:ext uri="{0D108BD9-81ED-4DB2-BD59-A6C34878D82A}">
                    <a16:rowId xmlns:a16="http://schemas.microsoft.com/office/drawing/2014/main" val="1607311691"/>
                  </a:ext>
                </a:extLst>
              </a:tr>
            </a:tbl>
          </a:graphicData>
        </a:graphic>
      </p:graphicFrame>
      <p:sp>
        <p:nvSpPr>
          <p:cNvPr id="6" name="TextBox 5">
            <a:extLst>
              <a:ext uri="{FF2B5EF4-FFF2-40B4-BE49-F238E27FC236}">
                <a16:creationId xmlns:a16="http://schemas.microsoft.com/office/drawing/2014/main" id="{64B33FDB-4BD5-1644-B247-E4F56015E8D5}"/>
              </a:ext>
            </a:extLst>
          </p:cNvPr>
          <p:cNvSpPr txBox="1"/>
          <p:nvPr/>
        </p:nvSpPr>
        <p:spPr>
          <a:xfrm>
            <a:off x="554526" y="1811025"/>
            <a:ext cx="2855701" cy="502766"/>
          </a:xfrm>
          <a:prstGeom prst="rect">
            <a:avLst/>
          </a:prstGeom>
          <a:noFill/>
        </p:spPr>
        <p:txBody>
          <a:bodyPr wrap="square" rtlCol="0">
            <a:spAutoFit/>
          </a:bodyPr>
          <a:lstStyle/>
          <a:p>
            <a:r>
              <a:rPr lang="en-US" sz="2667" b="1" dirty="0">
                <a:solidFill>
                  <a:schemeClr val="bg1">
                    <a:lumMod val="50000"/>
                  </a:schemeClr>
                </a:solidFill>
              </a:rPr>
              <a:t>Existing pathway</a:t>
            </a:r>
          </a:p>
        </p:txBody>
      </p:sp>
      <p:sp>
        <p:nvSpPr>
          <p:cNvPr id="7" name="TextBox 6">
            <a:extLst>
              <a:ext uri="{FF2B5EF4-FFF2-40B4-BE49-F238E27FC236}">
                <a16:creationId xmlns:a16="http://schemas.microsoft.com/office/drawing/2014/main" id="{4FA90DE9-8C6C-334F-97FC-3322301AE2CF}"/>
              </a:ext>
            </a:extLst>
          </p:cNvPr>
          <p:cNvSpPr txBox="1"/>
          <p:nvPr/>
        </p:nvSpPr>
        <p:spPr>
          <a:xfrm>
            <a:off x="554526" y="5492967"/>
            <a:ext cx="3527776" cy="502766"/>
          </a:xfrm>
          <a:prstGeom prst="rect">
            <a:avLst/>
          </a:prstGeom>
          <a:noFill/>
        </p:spPr>
        <p:txBody>
          <a:bodyPr wrap="square" rtlCol="0">
            <a:spAutoFit/>
          </a:bodyPr>
          <a:lstStyle/>
          <a:p>
            <a:r>
              <a:rPr lang="en-US" sz="2667" b="1" dirty="0">
                <a:solidFill>
                  <a:srgbClr val="11A7F2"/>
                </a:solidFill>
              </a:rPr>
              <a:t>Progress</a:t>
            </a:r>
            <a:r>
              <a:rPr lang="en-US" sz="2667" b="1" dirty="0">
                <a:solidFill>
                  <a:srgbClr val="FB09EF"/>
                </a:solidFill>
              </a:rPr>
              <a:t>+ </a:t>
            </a:r>
            <a:r>
              <a:rPr lang="en-US" sz="2667" b="1" dirty="0">
                <a:solidFill>
                  <a:schemeClr val="bg1">
                    <a:lumMod val="50000"/>
                  </a:schemeClr>
                </a:solidFill>
              </a:rPr>
              <a:t>pathway</a:t>
            </a:r>
          </a:p>
        </p:txBody>
      </p:sp>
      <p:cxnSp>
        <p:nvCxnSpPr>
          <p:cNvPr id="12" name="Straight Arrow Connector 11">
            <a:extLst>
              <a:ext uri="{FF2B5EF4-FFF2-40B4-BE49-F238E27FC236}">
                <a16:creationId xmlns:a16="http://schemas.microsoft.com/office/drawing/2014/main" id="{13D7648B-7779-8841-B69A-A6E6CC696187}"/>
              </a:ext>
            </a:extLst>
          </p:cNvPr>
          <p:cNvCxnSpPr>
            <a:cxnSpLocks/>
          </p:cNvCxnSpPr>
          <p:nvPr/>
        </p:nvCxnSpPr>
        <p:spPr>
          <a:xfrm>
            <a:off x="1682035" y="3176539"/>
            <a:ext cx="0"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D2F8062-4E92-564F-ABCF-E53DAAF6DE55}"/>
              </a:ext>
            </a:extLst>
          </p:cNvPr>
          <p:cNvCxnSpPr>
            <a:cxnSpLocks/>
          </p:cNvCxnSpPr>
          <p:nvPr/>
        </p:nvCxnSpPr>
        <p:spPr>
          <a:xfrm>
            <a:off x="2762526" y="3176539"/>
            <a:ext cx="0"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D387318-4208-004C-8BE0-BF64BC4FC3CE}"/>
              </a:ext>
            </a:extLst>
          </p:cNvPr>
          <p:cNvCxnSpPr>
            <a:cxnSpLocks/>
          </p:cNvCxnSpPr>
          <p:nvPr/>
        </p:nvCxnSpPr>
        <p:spPr>
          <a:xfrm>
            <a:off x="3890281" y="3176539"/>
            <a:ext cx="0"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686F8E9-FE52-744D-AF93-B71153D7B916}"/>
              </a:ext>
            </a:extLst>
          </p:cNvPr>
          <p:cNvCxnSpPr>
            <a:cxnSpLocks/>
          </p:cNvCxnSpPr>
          <p:nvPr/>
        </p:nvCxnSpPr>
        <p:spPr>
          <a:xfrm>
            <a:off x="7234120" y="3141409"/>
            <a:ext cx="1152129"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41F53B1-B555-844D-95FF-A1E1E55F5407}"/>
              </a:ext>
            </a:extLst>
          </p:cNvPr>
          <p:cNvCxnSpPr>
            <a:cxnSpLocks/>
          </p:cNvCxnSpPr>
          <p:nvPr/>
        </p:nvCxnSpPr>
        <p:spPr>
          <a:xfrm>
            <a:off x="9410526" y="3176539"/>
            <a:ext cx="0"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F0ABEF9-259E-1C45-A4E7-790128339C8D}"/>
              </a:ext>
            </a:extLst>
          </p:cNvPr>
          <p:cNvCxnSpPr>
            <a:cxnSpLocks/>
          </p:cNvCxnSpPr>
          <p:nvPr/>
        </p:nvCxnSpPr>
        <p:spPr>
          <a:xfrm>
            <a:off x="10515017" y="3176539"/>
            <a:ext cx="0" cy="154834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1B08A25-B5E1-2543-8FA5-9BC4D5443BE0}"/>
              </a:ext>
            </a:extLst>
          </p:cNvPr>
          <p:cNvCxnSpPr>
            <a:cxnSpLocks/>
            <a:stCxn id="4" idx="2"/>
          </p:cNvCxnSpPr>
          <p:nvPr/>
        </p:nvCxnSpPr>
        <p:spPr>
          <a:xfrm flipH="1">
            <a:off x="3890282" y="3176538"/>
            <a:ext cx="2208244" cy="1513214"/>
          </a:xfrm>
          <a:prstGeom prst="straightConnector1">
            <a:avLst/>
          </a:prstGeom>
          <a:ln w="57150">
            <a:solidFill>
              <a:srgbClr val="FB09EF"/>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A00CF94-E834-2542-88B4-E97B1CE75FD7}"/>
              </a:ext>
            </a:extLst>
          </p:cNvPr>
          <p:cNvSpPr txBox="1"/>
          <p:nvPr/>
        </p:nvSpPr>
        <p:spPr>
          <a:xfrm>
            <a:off x="5849216" y="3349517"/>
            <a:ext cx="498621" cy="830997"/>
          </a:xfrm>
          <a:prstGeom prst="rect">
            <a:avLst/>
          </a:prstGeom>
          <a:noFill/>
        </p:spPr>
        <p:txBody>
          <a:bodyPr wrap="square" rtlCol="0">
            <a:spAutoFit/>
          </a:bodyPr>
          <a:lstStyle/>
          <a:p>
            <a:r>
              <a:rPr lang="en-US" sz="4800" b="1" dirty="0">
                <a:solidFill>
                  <a:srgbClr val="FB09EF"/>
                </a:solidFill>
              </a:rPr>
              <a:t>*</a:t>
            </a:r>
          </a:p>
        </p:txBody>
      </p:sp>
      <p:sp>
        <p:nvSpPr>
          <p:cNvPr id="41" name="TextBox 40">
            <a:extLst>
              <a:ext uri="{FF2B5EF4-FFF2-40B4-BE49-F238E27FC236}">
                <a16:creationId xmlns:a16="http://schemas.microsoft.com/office/drawing/2014/main" id="{57879864-F87E-AA41-8328-EB6B1790179F}"/>
              </a:ext>
            </a:extLst>
          </p:cNvPr>
          <p:cNvSpPr txBox="1"/>
          <p:nvPr/>
        </p:nvSpPr>
        <p:spPr>
          <a:xfrm>
            <a:off x="2439860" y="6088559"/>
            <a:ext cx="498621" cy="769441"/>
          </a:xfrm>
          <a:prstGeom prst="rect">
            <a:avLst/>
          </a:prstGeom>
          <a:noFill/>
        </p:spPr>
        <p:txBody>
          <a:bodyPr wrap="square" rtlCol="0">
            <a:spAutoFit/>
          </a:bodyPr>
          <a:lstStyle/>
          <a:p>
            <a:r>
              <a:rPr lang="en-US" sz="4400" b="1" dirty="0">
                <a:solidFill>
                  <a:srgbClr val="FB09EF"/>
                </a:solidFill>
              </a:rPr>
              <a:t>*</a:t>
            </a:r>
          </a:p>
        </p:txBody>
      </p:sp>
      <p:sp>
        <p:nvSpPr>
          <p:cNvPr id="42" name="TextBox 41">
            <a:extLst>
              <a:ext uri="{FF2B5EF4-FFF2-40B4-BE49-F238E27FC236}">
                <a16:creationId xmlns:a16="http://schemas.microsoft.com/office/drawing/2014/main" id="{5C537911-5A55-8D4F-9683-C8FC6936F9D9}"/>
              </a:ext>
            </a:extLst>
          </p:cNvPr>
          <p:cNvSpPr txBox="1"/>
          <p:nvPr/>
        </p:nvSpPr>
        <p:spPr>
          <a:xfrm>
            <a:off x="2762526" y="6154219"/>
            <a:ext cx="8743933" cy="461665"/>
          </a:xfrm>
          <a:prstGeom prst="rect">
            <a:avLst/>
          </a:prstGeom>
          <a:noFill/>
        </p:spPr>
        <p:txBody>
          <a:bodyPr wrap="square" rtlCol="0">
            <a:spAutoFit/>
          </a:bodyPr>
          <a:lstStyle/>
          <a:p>
            <a:r>
              <a:rPr lang="en-US" sz="2400" dirty="0"/>
              <a:t>Trainee flexibility; to remain in </a:t>
            </a:r>
            <a:r>
              <a:rPr lang="en-US" sz="2400" b="1" dirty="0">
                <a:solidFill>
                  <a:srgbClr val="0070C0"/>
                </a:solidFill>
              </a:rPr>
              <a:t>Core</a:t>
            </a:r>
            <a:r>
              <a:rPr lang="en-US" sz="2400" dirty="0"/>
              <a:t> or progress to </a:t>
            </a:r>
            <a:r>
              <a:rPr lang="en-US" sz="2400" b="1" dirty="0">
                <a:solidFill>
                  <a:srgbClr val="077700"/>
                </a:solidFill>
              </a:rPr>
              <a:t>Specialty</a:t>
            </a:r>
          </a:p>
        </p:txBody>
      </p:sp>
      <p:sp>
        <p:nvSpPr>
          <p:cNvPr id="19" name="TextBox 18">
            <a:extLst>
              <a:ext uri="{FF2B5EF4-FFF2-40B4-BE49-F238E27FC236}">
                <a16:creationId xmlns:a16="http://schemas.microsoft.com/office/drawing/2014/main" id="{492DF02E-4E5C-5B4F-BE57-DE040EB0F287}"/>
              </a:ext>
            </a:extLst>
          </p:cNvPr>
          <p:cNvSpPr txBox="1"/>
          <p:nvPr/>
        </p:nvSpPr>
        <p:spPr>
          <a:xfrm>
            <a:off x="770343" y="411087"/>
            <a:ext cx="8626278" cy="769441"/>
          </a:xfrm>
          <a:prstGeom prst="rect">
            <a:avLst/>
          </a:prstGeom>
          <a:noFill/>
        </p:spPr>
        <p:txBody>
          <a:bodyPr wrap="square" rtlCol="0" anchor="ctr">
            <a:spAutoFit/>
          </a:bodyPr>
          <a:lstStyle/>
          <a:p>
            <a:r>
              <a:rPr lang="en-US" sz="4400" b="1" dirty="0">
                <a:solidFill>
                  <a:schemeClr val="bg1"/>
                </a:solidFill>
              </a:rPr>
              <a:t>Progress+  Transition planning</a:t>
            </a:r>
          </a:p>
        </p:txBody>
      </p:sp>
      <p:sp>
        <p:nvSpPr>
          <p:cNvPr id="20" name="Rectangle 19">
            <a:extLst>
              <a:ext uri="{FF2B5EF4-FFF2-40B4-BE49-F238E27FC236}">
                <a16:creationId xmlns:a16="http://schemas.microsoft.com/office/drawing/2014/main" id="{1252C3B9-28B1-644D-BF32-E35282C828D8}"/>
              </a:ext>
            </a:extLst>
          </p:cNvPr>
          <p:cNvSpPr/>
          <p:nvPr/>
        </p:nvSpPr>
        <p:spPr>
          <a:xfrm>
            <a:off x="0" y="0"/>
            <a:ext cx="12192000" cy="1535547"/>
          </a:xfrm>
          <a:prstGeom prst="rect">
            <a:avLst/>
          </a:prstGeom>
          <a:solidFill>
            <a:srgbClr val="162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Box 21">
            <a:extLst>
              <a:ext uri="{FF2B5EF4-FFF2-40B4-BE49-F238E27FC236}">
                <a16:creationId xmlns:a16="http://schemas.microsoft.com/office/drawing/2014/main" id="{A0F976C9-C3A0-A947-B587-763890F30DFD}"/>
              </a:ext>
            </a:extLst>
          </p:cNvPr>
          <p:cNvSpPr txBox="1"/>
          <p:nvPr/>
        </p:nvSpPr>
        <p:spPr>
          <a:xfrm>
            <a:off x="786385" y="383052"/>
            <a:ext cx="8626278" cy="769441"/>
          </a:xfrm>
          <a:prstGeom prst="rect">
            <a:avLst/>
          </a:prstGeom>
          <a:noFill/>
        </p:spPr>
        <p:txBody>
          <a:bodyPr wrap="square" rtlCol="0" anchor="ctr">
            <a:spAutoFit/>
          </a:bodyPr>
          <a:lstStyle/>
          <a:p>
            <a:r>
              <a:rPr lang="en-US" sz="4400" b="1" dirty="0">
                <a:solidFill>
                  <a:schemeClr val="bg1"/>
                </a:solidFill>
                <a:cs typeface="Arial" panose="020B0604020202020204" pitchFamily="34" charset="0"/>
              </a:rPr>
              <a:t>Progress+  Transition planning</a:t>
            </a:r>
          </a:p>
        </p:txBody>
      </p:sp>
      <p:cxnSp>
        <p:nvCxnSpPr>
          <p:cNvPr id="21" name="Straight Arrow Connector 20">
            <a:extLst>
              <a:ext uri="{FF2B5EF4-FFF2-40B4-BE49-F238E27FC236}">
                <a16:creationId xmlns:a16="http://schemas.microsoft.com/office/drawing/2014/main" id="{51B08A25-B5E1-2543-8FA5-9BC4D5443BE0}"/>
              </a:ext>
            </a:extLst>
          </p:cNvPr>
          <p:cNvCxnSpPr>
            <a:cxnSpLocks/>
          </p:cNvCxnSpPr>
          <p:nvPr/>
        </p:nvCxnSpPr>
        <p:spPr>
          <a:xfrm>
            <a:off x="6037669" y="3143635"/>
            <a:ext cx="2392901" cy="1546117"/>
          </a:xfrm>
          <a:prstGeom prst="straightConnector1">
            <a:avLst/>
          </a:prstGeom>
          <a:ln w="57150">
            <a:solidFill>
              <a:srgbClr val="FB09EF"/>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57A25C4E-EB9B-AE48-BE4F-E3E677FA2C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8594" y="6217648"/>
            <a:ext cx="1255601" cy="613019"/>
          </a:xfrm>
          <a:prstGeom prst="rect">
            <a:avLst/>
          </a:prstGeom>
        </p:spPr>
      </p:pic>
    </p:spTree>
    <p:extLst>
      <p:ext uri="{BB962C8B-B14F-4D97-AF65-F5344CB8AC3E}">
        <p14:creationId xmlns:p14="http://schemas.microsoft.com/office/powerpoint/2010/main" val="121167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2E06-F737-D6CB-1FA7-3DF569BFEC04}"/>
              </a:ext>
            </a:extLst>
          </p:cNvPr>
          <p:cNvSpPr>
            <a:spLocks noGrp="1"/>
          </p:cNvSpPr>
          <p:nvPr>
            <p:ph type="title"/>
          </p:nvPr>
        </p:nvSpPr>
        <p:spPr/>
        <p:txBody>
          <a:bodyPr/>
          <a:lstStyle/>
          <a:p>
            <a:r>
              <a:rPr lang="en-US" b="1" dirty="0">
                <a:solidFill>
                  <a:srgbClr val="EF3697"/>
                </a:solidFill>
                <a:latin typeface="Arial" panose="020B0604020202020204" pitchFamily="34" charset="0"/>
                <a:cs typeface="Arial" panose="020B0604020202020204" pitchFamily="34" charset="0"/>
              </a:rPr>
              <a:t>Core Training</a:t>
            </a:r>
          </a:p>
        </p:txBody>
      </p:sp>
      <p:sp>
        <p:nvSpPr>
          <p:cNvPr id="3" name="Content Placeholder 2">
            <a:extLst>
              <a:ext uri="{FF2B5EF4-FFF2-40B4-BE49-F238E27FC236}">
                <a16:creationId xmlns:a16="http://schemas.microsoft.com/office/drawing/2014/main" id="{48BE3B9B-7C22-13DB-AF36-0667DA23F950}"/>
              </a:ext>
            </a:extLst>
          </p:cNvPr>
          <p:cNvSpPr>
            <a:spLocks noGrp="1"/>
          </p:cNvSpPr>
          <p:nvPr>
            <p:ph idx="1"/>
          </p:nvPr>
        </p:nvSpPr>
        <p:spPr>
          <a:xfrm>
            <a:off x="838200" y="1350498"/>
            <a:ext cx="10515600" cy="4488841"/>
          </a:xfrm>
        </p:spPr>
        <p:txBody>
          <a:bodyPr vert="horz" lIns="91440" tIns="45720" rIns="91440" bIns="45720" rtlCol="0" anchor="t">
            <a:normAutofit fontScale="92500" lnSpcReduction="10000"/>
          </a:bodyPr>
          <a:lstStyle/>
          <a:p>
            <a:r>
              <a:rPr lang="en-US" dirty="0"/>
              <a:t>ST1-4</a:t>
            </a:r>
          </a:p>
          <a:p>
            <a:r>
              <a:rPr lang="en-US" dirty="0"/>
              <a:t>Curriculum mandates capabilities in:</a:t>
            </a:r>
          </a:p>
          <a:p>
            <a:pPr lvl="1"/>
            <a:r>
              <a:rPr lang="en-US" dirty="0"/>
              <a:t>CAMHS</a:t>
            </a:r>
          </a:p>
          <a:p>
            <a:pPr lvl="1"/>
            <a:r>
              <a:rPr lang="en-US" dirty="0"/>
              <a:t>Public Health</a:t>
            </a:r>
          </a:p>
          <a:p>
            <a:pPr lvl="1"/>
            <a:r>
              <a:rPr lang="en-US" dirty="0"/>
              <a:t>Working across primary/secondary care and ICS settings</a:t>
            </a:r>
          </a:p>
          <a:p>
            <a:r>
              <a:rPr lang="en-US" dirty="0"/>
              <a:t>Learning is about ‘how’ not ‘what and where’</a:t>
            </a:r>
          </a:p>
          <a:p>
            <a:pPr lvl="1"/>
            <a:r>
              <a:rPr lang="en-US" dirty="0"/>
              <a:t>Enhanced supervision</a:t>
            </a:r>
          </a:p>
          <a:p>
            <a:pPr lvl="1"/>
            <a:r>
              <a:rPr lang="en-US" dirty="0"/>
              <a:t>No mandatory placement</a:t>
            </a:r>
          </a:p>
          <a:p>
            <a:pPr lvl="1"/>
            <a:r>
              <a:rPr lang="en-US" dirty="0"/>
              <a:t>Hands on supervision to improve early decision making skills</a:t>
            </a:r>
          </a:p>
          <a:p>
            <a:pPr lvl="1"/>
            <a:r>
              <a:rPr lang="en-US" dirty="0"/>
              <a:t>Formal assessment for readiness for tier 2 working</a:t>
            </a:r>
          </a:p>
          <a:p>
            <a:pPr lvl="1"/>
            <a:r>
              <a:rPr lang="en-US" dirty="0">
                <a:cs typeface="Calibri" panose="020F0502020204030204"/>
              </a:rPr>
              <a:t>Expectation of core training to include General </a:t>
            </a:r>
            <a:r>
              <a:rPr lang="en-US" dirty="0" err="1">
                <a:cs typeface="Calibri" panose="020F0502020204030204"/>
              </a:rPr>
              <a:t>Paediatrics</a:t>
            </a:r>
            <a:r>
              <a:rPr lang="en-US" dirty="0">
                <a:cs typeface="Calibri" panose="020F0502020204030204"/>
              </a:rPr>
              <a:t>, Neonates, Community, CAMHs, public health.</a:t>
            </a:r>
          </a:p>
        </p:txBody>
      </p:sp>
    </p:spTree>
    <p:extLst>
      <p:ext uri="{BB962C8B-B14F-4D97-AF65-F5344CB8AC3E}">
        <p14:creationId xmlns:p14="http://schemas.microsoft.com/office/powerpoint/2010/main" val="3995274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2E06-F737-D6CB-1FA7-3DF569BFEC04}"/>
              </a:ext>
            </a:extLst>
          </p:cNvPr>
          <p:cNvSpPr>
            <a:spLocks noGrp="1"/>
          </p:cNvSpPr>
          <p:nvPr>
            <p:ph type="title"/>
          </p:nvPr>
        </p:nvSpPr>
        <p:spPr/>
        <p:txBody>
          <a:bodyPr/>
          <a:lstStyle/>
          <a:p>
            <a:r>
              <a:rPr lang="en-US" b="1" dirty="0">
                <a:solidFill>
                  <a:srgbClr val="EF3697"/>
                </a:solidFill>
                <a:latin typeface="Arial" panose="020B0604020202020204" pitchFamily="34" charset="0"/>
                <a:cs typeface="Arial" panose="020B0604020202020204" pitchFamily="34" charset="0"/>
              </a:rPr>
              <a:t>Core Training</a:t>
            </a:r>
          </a:p>
        </p:txBody>
      </p:sp>
      <p:sp>
        <p:nvSpPr>
          <p:cNvPr id="3" name="Content Placeholder 2">
            <a:extLst>
              <a:ext uri="{FF2B5EF4-FFF2-40B4-BE49-F238E27FC236}">
                <a16:creationId xmlns:a16="http://schemas.microsoft.com/office/drawing/2014/main" id="{48BE3B9B-7C22-13DB-AF36-0667DA23F950}"/>
              </a:ext>
            </a:extLst>
          </p:cNvPr>
          <p:cNvSpPr>
            <a:spLocks noGrp="1"/>
          </p:cNvSpPr>
          <p:nvPr>
            <p:ph idx="1"/>
          </p:nvPr>
        </p:nvSpPr>
        <p:spPr>
          <a:xfrm>
            <a:off x="838200" y="1350498"/>
            <a:ext cx="10515600" cy="4698610"/>
          </a:xfrm>
        </p:spPr>
        <p:txBody>
          <a:bodyPr vert="horz" lIns="91440" tIns="45720" rIns="91440" bIns="45720" rtlCol="0" anchor="t">
            <a:normAutofit lnSpcReduction="10000"/>
          </a:bodyPr>
          <a:lstStyle/>
          <a:p>
            <a:r>
              <a:rPr lang="en-US" dirty="0"/>
              <a:t>Tier 2 transition to begin in ST2-3</a:t>
            </a:r>
          </a:p>
          <a:p>
            <a:pPr lvl="1"/>
            <a:r>
              <a:rPr lang="en-US" dirty="0"/>
              <a:t>Holding the registrar bleep</a:t>
            </a:r>
          </a:p>
          <a:p>
            <a:pPr lvl="1"/>
            <a:r>
              <a:rPr lang="en-US" dirty="0"/>
              <a:t>Running the ward round with supervision</a:t>
            </a:r>
          </a:p>
          <a:p>
            <a:pPr lvl="1"/>
            <a:r>
              <a:rPr lang="en-US" dirty="0"/>
              <a:t>Decision making on acute take</a:t>
            </a:r>
          </a:p>
          <a:p>
            <a:pPr lvl="1"/>
            <a:r>
              <a:rPr lang="en-US" dirty="0"/>
              <a:t>Supervision to be responsive and on site</a:t>
            </a:r>
          </a:p>
          <a:p>
            <a:r>
              <a:rPr lang="en-US" dirty="0"/>
              <a:t>Assessment for independent Tier 2 working</a:t>
            </a:r>
          </a:p>
          <a:p>
            <a:pPr lvl="1"/>
            <a:r>
              <a:rPr lang="en-US" dirty="0"/>
              <a:t>ECAT (neonatal admission/acute take)</a:t>
            </a:r>
          </a:p>
          <a:p>
            <a:pPr lvl="1"/>
            <a:r>
              <a:rPr lang="en-US" dirty="0"/>
              <a:t>Supervisors report</a:t>
            </a:r>
          </a:p>
          <a:p>
            <a:pPr lvl="1"/>
            <a:r>
              <a:rPr lang="en-US" dirty="0"/>
              <a:t>NLS/APLS</a:t>
            </a:r>
          </a:p>
          <a:p>
            <a:r>
              <a:rPr lang="en-US" dirty="0"/>
              <a:t>Independent Tier 2 working</a:t>
            </a:r>
          </a:p>
          <a:p>
            <a:pPr lvl="1"/>
            <a:r>
              <a:rPr lang="en-US" dirty="0"/>
              <a:t>Remote but responsive supervision</a:t>
            </a:r>
          </a:p>
          <a:p>
            <a:pPr lvl="1"/>
            <a:r>
              <a:rPr lang="en-US" dirty="0"/>
              <a:t>By start of ST4 or earlier </a:t>
            </a:r>
            <a:endParaRPr lang="en-US" dirty="0">
              <a:cs typeface="Calibri"/>
            </a:endParaRPr>
          </a:p>
        </p:txBody>
      </p:sp>
    </p:spTree>
    <p:extLst>
      <p:ext uri="{BB962C8B-B14F-4D97-AF65-F5344CB8AC3E}">
        <p14:creationId xmlns:p14="http://schemas.microsoft.com/office/powerpoint/2010/main" val="2718601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2E06-F737-D6CB-1FA7-3DF569BFEC04}"/>
              </a:ext>
            </a:extLst>
          </p:cNvPr>
          <p:cNvSpPr>
            <a:spLocks noGrp="1"/>
          </p:cNvSpPr>
          <p:nvPr>
            <p:ph type="title"/>
          </p:nvPr>
        </p:nvSpPr>
        <p:spPr/>
        <p:txBody>
          <a:bodyPr/>
          <a:lstStyle/>
          <a:p>
            <a:r>
              <a:rPr lang="en-US" b="1" dirty="0">
                <a:solidFill>
                  <a:srgbClr val="EF3697"/>
                </a:solidFill>
                <a:latin typeface="Arial" panose="020B0604020202020204" pitchFamily="34" charset="0"/>
                <a:cs typeface="Arial" panose="020B0604020202020204" pitchFamily="34" charset="0"/>
              </a:rPr>
              <a:t>Specialty Training</a:t>
            </a:r>
          </a:p>
        </p:txBody>
      </p:sp>
      <p:sp>
        <p:nvSpPr>
          <p:cNvPr id="3" name="Content Placeholder 2">
            <a:extLst>
              <a:ext uri="{FF2B5EF4-FFF2-40B4-BE49-F238E27FC236}">
                <a16:creationId xmlns:a16="http://schemas.microsoft.com/office/drawing/2014/main" id="{48BE3B9B-7C22-13DB-AF36-0667DA23F950}"/>
              </a:ext>
            </a:extLst>
          </p:cNvPr>
          <p:cNvSpPr>
            <a:spLocks noGrp="1"/>
          </p:cNvSpPr>
          <p:nvPr>
            <p:ph idx="1"/>
          </p:nvPr>
        </p:nvSpPr>
        <p:spPr>
          <a:xfrm>
            <a:off x="838200" y="1690688"/>
            <a:ext cx="10515600" cy="4488841"/>
          </a:xfrm>
        </p:spPr>
        <p:txBody>
          <a:bodyPr vert="horz" lIns="91440" tIns="45720" rIns="91440" bIns="45720" rtlCol="0" anchor="t">
            <a:normAutofit fontScale="85000" lnSpcReduction="20000"/>
          </a:bodyPr>
          <a:lstStyle/>
          <a:p>
            <a:r>
              <a:rPr lang="en-US" dirty="0"/>
              <a:t>ST 5-7</a:t>
            </a:r>
            <a:endParaRPr lang="en-US" dirty="0">
              <a:cs typeface="Calibri"/>
            </a:endParaRPr>
          </a:p>
          <a:p>
            <a:r>
              <a:rPr lang="en-US" dirty="0"/>
              <a:t>Very similar to current Level 3 training</a:t>
            </a:r>
          </a:p>
          <a:p>
            <a:pPr lvl="1"/>
            <a:r>
              <a:rPr lang="en-US" dirty="0"/>
              <a:t>70% General </a:t>
            </a:r>
            <a:r>
              <a:rPr lang="en-US" dirty="0" err="1"/>
              <a:t>paediatrics</a:t>
            </a:r>
            <a:endParaRPr lang="en-US" dirty="0"/>
          </a:p>
          <a:p>
            <a:pPr lvl="1"/>
            <a:r>
              <a:rPr lang="en-US" dirty="0"/>
              <a:t>30% subspecialty</a:t>
            </a:r>
          </a:p>
          <a:p>
            <a:r>
              <a:rPr lang="en-US" dirty="0"/>
              <a:t>Specialty Level will have indicative 3y training</a:t>
            </a:r>
            <a:endParaRPr lang="en-US" dirty="0">
              <a:cs typeface="Calibri"/>
            </a:endParaRPr>
          </a:p>
          <a:p>
            <a:r>
              <a:rPr lang="en-US" dirty="0"/>
              <a:t>Flexibility to move between subspecialties</a:t>
            </a:r>
          </a:p>
          <a:p>
            <a:r>
              <a:rPr lang="en-US" dirty="0">
                <a:cs typeface="Calibri" panose="020F0502020204030204"/>
              </a:rPr>
              <a:t>General </a:t>
            </a:r>
            <a:r>
              <a:rPr lang="en-US" dirty="0" err="1">
                <a:cs typeface="Calibri" panose="020F0502020204030204"/>
              </a:rPr>
              <a:t>paediatric</a:t>
            </a:r>
            <a:r>
              <a:rPr lang="en-US" dirty="0">
                <a:cs typeface="Calibri" panose="020F0502020204030204"/>
              </a:rPr>
              <a:t> trainees should have </a:t>
            </a:r>
            <a:r>
              <a:rPr lang="en-US" dirty="0" err="1">
                <a:cs typeface="Calibri" panose="020F0502020204030204"/>
              </a:rPr>
              <a:t>subpecialty</a:t>
            </a:r>
            <a:r>
              <a:rPr lang="en-US" dirty="0">
                <a:cs typeface="Calibri" panose="020F0502020204030204"/>
              </a:rPr>
              <a:t> training opportunities.</a:t>
            </a:r>
          </a:p>
          <a:p>
            <a:r>
              <a:rPr lang="en-US" dirty="0">
                <a:cs typeface="Calibri" panose="020F0502020204030204"/>
              </a:rPr>
              <a:t>SPIN curricula will continue but also be open to post CCT holder.</a:t>
            </a:r>
          </a:p>
          <a:p>
            <a:endParaRPr lang="en-US" dirty="0"/>
          </a:p>
          <a:p>
            <a:pPr marL="0" indent="0">
              <a:buNone/>
            </a:pPr>
            <a:r>
              <a:rPr lang="en-GB" dirty="0"/>
              <a:t>Implementing Progress+ will help to encourage both trainee and trainer to think more creatively in their approach to Paediatric training; something of which was a key focus in producing the Paediatrician of the Future document.</a:t>
            </a:r>
            <a:endParaRPr lang="en-US" dirty="0"/>
          </a:p>
        </p:txBody>
      </p:sp>
    </p:spTree>
    <p:extLst>
      <p:ext uri="{BB962C8B-B14F-4D97-AF65-F5344CB8AC3E}">
        <p14:creationId xmlns:p14="http://schemas.microsoft.com/office/powerpoint/2010/main" val="161029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ECE0A3-3362-C349-B524-DA634BA8D1B8}"/>
              </a:ext>
            </a:extLst>
          </p:cNvPr>
          <p:cNvPicPr>
            <a:picLocks noChangeAspect="1"/>
          </p:cNvPicPr>
          <p:nvPr/>
        </p:nvPicPr>
        <p:blipFill>
          <a:blip r:embed="rId3" cstate="screen">
            <a:alphaModFix amt="8000"/>
            <a:extLst>
              <a:ext uri="{28A0092B-C50C-407E-A947-70E740481C1C}">
                <a14:useLocalDpi xmlns:a14="http://schemas.microsoft.com/office/drawing/2010/main"/>
              </a:ext>
            </a:extLst>
          </a:blip>
          <a:stretch>
            <a:fillRect/>
          </a:stretch>
        </p:blipFill>
        <p:spPr>
          <a:xfrm>
            <a:off x="-3795" y="88910"/>
            <a:ext cx="12192000" cy="6769090"/>
          </a:xfrm>
          <a:prstGeom prst="rect">
            <a:avLst/>
          </a:prstGeom>
        </p:spPr>
      </p:pic>
      <p:sp>
        <p:nvSpPr>
          <p:cNvPr id="4" name="Rectangle 3"/>
          <p:cNvSpPr/>
          <p:nvPr/>
        </p:nvSpPr>
        <p:spPr>
          <a:xfrm>
            <a:off x="0" y="0"/>
            <a:ext cx="12192000" cy="1535547"/>
          </a:xfrm>
          <a:prstGeom prst="rect">
            <a:avLst/>
          </a:prstGeom>
          <a:solidFill>
            <a:srgbClr val="162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F7BF473-6651-9048-B0CC-0F9D497CF833}"/>
              </a:ext>
            </a:extLst>
          </p:cNvPr>
          <p:cNvSpPr txBox="1"/>
          <p:nvPr/>
        </p:nvSpPr>
        <p:spPr>
          <a:xfrm>
            <a:off x="233332" y="365098"/>
            <a:ext cx="11452193" cy="584775"/>
          </a:xfrm>
          <a:prstGeom prst="rect">
            <a:avLst/>
          </a:prstGeom>
          <a:noFill/>
        </p:spPr>
        <p:txBody>
          <a:bodyPr wrap="square" rtlCol="0" anchor="ctr">
            <a:spAutoFit/>
          </a:bodyPr>
          <a:lstStyle/>
          <a:p>
            <a:pPr>
              <a:defRPr/>
            </a:pPr>
            <a:r>
              <a:rPr lang="en-US" sz="3200" b="1" i="1" dirty="0">
                <a:solidFill>
                  <a:schemeClr val="bg1"/>
                </a:solidFill>
                <a:latin typeface="Arial" panose="020B0604020202020204" pitchFamily="34" charset="0"/>
                <a:cs typeface="Arial" panose="020B0604020202020204" pitchFamily="34" charset="0"/>
              </a:rPr>
              <a:t>Paediatrician of the Future: </a:t>
            </a:r>
            <a:r>
              <a:rPr kumimoji="0" lang="en-US" sz="3200" b="1" i="1"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Delivering really good training</a:t>
            </a:r>
          </a:p>
        </p:txBody>
      </p:sp>
      <p:sp>
        <p:nvSpPr>
          <p:cNvPr id="12" name="Content Placeholder 6">
            <a:extLst>
              <a:ext uri="{FF2B5EF4-FFF2-40B4-BE49-F238E27FC236}">
                <a16:creationId xmlns:a16="http://schemas.microsoft.com/office/drawing/2014/main" id="{D362968F-866A-2B41-8F8E-A1556FF0EDFD}"/>
              </a:ext>
            </a:extLst>
          </p:cNvPr>
          <p:cNvSpPr>
            <a:spLocks noGrp="1"/>
          </p:cNvSpPr>
          <p:nvPr>
            <p:ph sz="half" idx="1"/>
          </p:nvPr>
        </p:nvSpPr>
        <p:spPr>
          <a:xfrm>
            <a:off x="4779817" y="1992573"/>
            <a:ext cx="6684301" cy="4782900"/>
          </a:xfrm>
        </p:spPr>
        <p:txBody>
          <a:bodyPr>
            <a:normAutofit lnSpcReduction="10000"/>
          </a:bodyPr>
          <a:lstStyle/>
          <a:p>
            <a:pPr marL="0" indent="0">
              <a:buNone/>
            </a:pPr>
            <a:r>
              <a:rPr lang="en-GB" dirty="0"/>
              <a:t>Describes the principles of an excellent training programme. </a:t>
            </a:r>
          </a:p>
          <a:p>
            <a:pPr marL="0" lvl="0" indent="0">
              <a:lnSpc>
                <a:spcPct val="100000"/>
              </a:lnSpc>
              <a:spcBef>
                <a:spcPts val="0"/>
              </a:spcBef>
              <a:spcAft>
                <a:spcPts val="600"/>
              </a:spcAft>
              <a:buNone/>
              <a:defRPr/>
            </a:pPr>
            <a:r>
              <a:rPr lang="en-GB" sz="1600" b="1" dirty="0">
                <a:solidFill>
                  <a:srgbClr val="4472C4">
                    <a:lumMod val="50000"/>
                  </a:srgbClr>
                </a:solidFill>
                <a:ea typeface="SimSun" panose="02010600030101010101" pitchFamily="2" charset="-122"/>
                <a:cs typeface="Tahoma" panose="020B0604030504040204" pitchFamily="34" charset="0"/>
              </a:rPr>
              <a:t>Training Principles</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Every patient encounter is a learning opportunity</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Complex case management provides rich learning opportunities</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Clinical reasoning skills are explicitly taught</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Patients and families are heard</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A biopsychosocial approach is applied at all times</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Leadership skills are developed and nurtured</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Learning opportunities are prioritised within workplace</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Educational supervision is high quality and consistent</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Morale and job satisfaction are improved</a:t>
            </a:r>
          </a:p>
          <a:p>
            <a:pPr marL="717550" lvl="0" indent="-263525">
              <a:lnSpc>
                <a:spcPct val="110000"/>
              </a:lnSpc>
              <a:spcBef>
                <a:spcPts val="0"/>
              </a:spcBef>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Assessment is used as a learning tool</a:t>
            </a:r>
          </a:p>
          <a:p>
            <a:pPr marL="717550" lvl="0" indent="-263525">
              <a:lnSpc>
                <a:spcPct val="110000"/>
              </a:lnSpc>
              <a:spcBef>
                <a:spcPts val="0"/>
              </a:spcBef>
              <a:spcAft>
                <a:spcPts val="1000"/>
              </a:spcAft>
              <a:buFont typeface="Symbol" pitchFamily="2" charset="2"/>
              <a:buChar char=""/>
              <a:defRPr/>
            </a:pPr>
            <a:r>
              <a:rPr lang="en-GB" sz="1400" dirty="0">
                <a:solidFill>
                  <a:srgbClr val="2F5597"/>
                </a:solidFill>
                <a:ea typeface="SimSun" panose="02010600030101010101" pitchFamily="2" charset="-122"/>
                <a:cs typeface="Tahoma" panose="020B0604030504040204" pitchFamily="34" charset="0"/>
              </a:rPr>
              <a:t>Progression and length of training are personalised</a:t>
            </a:r>
          </a:p>
          <a:p>
            <a:pPr marL="0" indent="0">
              <a:lnSpc>
                <a:spcPct val="100000"/>
              </a:lnSpc>
              <a:buNone/>
            </a:pPr>
            <a:r>
              <a:rPr lang="en-US" dirty="0">
                <a:solidFill>
                  <a:srgbClr val="162883"/>
                </a:solidFill>
              </a:rPr>
              <a:t>…less concerned with the </a:t>
            </a:r>
            <a:r>
              <a:rPr lang="en-US" b="1" i="1" dirty="0">
                <a:solidFill>
                  <a:srgbClr val="162883"/>
                </a:solidFill>
              </a:rPr>
              <a:t>what</a:t>
            </a:r>
            <a:r>
              <a:rPr lang="en-US" dirty="0">
                <a:solidFill>
                  <a:srgbClr val="162883"/>
                </a:solidFill>
              </a:rPr>
              <a:t> and </a:t>
            </a:r>
            <a:r>
              <a:rPr lang="en-US" b="1" i="1" dirty="0">
                <a:solidFill>
                  <a:srgbClr val="162883"/>
                </a:solidFill>
              </a:rPr>
              <a:t>where</a:t>
            </a:r>
          </a:p>
          <a:p>
            <a:pPr marL="0" indent="0">
              <a:lnSpc>
                <a:spcPct val="100000"/>
              </a:lnSpc>
              <a:buNone/>
            </a:pPr>
            <a:r>
              <a:rPr lang="en-US" dirty="0">
                <a:solidFill>
                  <a:srgbClr val="162883"/>
                </a:solidFill>
              </a:rPr>
              <a:t>… more concerned with the </a:t>
            </a:r>
            <a:r>
              <a:rPr lang="en-US" b="1" i="1" dirty="0">
                <a:solidFill>
                  <a:srgbClr val="162883"/>
                </a:solidFill>
              </a:rPr>
              <a:t>how….</a:t>
            </a:r>
          </a:p>
          <a:p>
            <a:pPr lvl="1"/>
            <a:endParaRPr lang="en-US" sz="2800" dirty="0">
              <a:solidFill>
                <a:srgbClr val="162883"/>
              </a:solidFill>
            </a:endParaRPr>
          </a:p>
        </p:txBody>
      </p:sp>
      <p:pic>
        <p:nvPicPr>
          <p:cNvPr id="6" name="Picture 5" descr="Text&#10;&#10;Description automatically generated">
            <a:extLst>
              <a:ext uri="{FF2B5EF4-FFF2-40B4-BE49-F238E27FC236}">
                <a16:creationId xmlns:a16="http://schemas.microsoft.com/office/drawing/2014/main" id="{BF220984-3935-C64A-B0DF-C1761A13BE9D}"/>
              </a:ext>
            </a:extLst>
          </p:cNvPr>
          <p:cNvPicPr>
            <a:picLocks noChangeAspect="1"/>
          </p:cNvPicPr>
          <p:nvPr/>
        </p:nvPicPr>
        <p:blipFill>
          <a:blip r:embed="rId4"/>
          <a:stretch>
            <a:fillRect/>
          </a:stretch>
        </p:blipFill>
        <p:spPr>
          <a:xfrm>
            <a:off x="809697" y="1740779"/>
            <a:ext cx="3385833" cy="4782901"/>
          </a:xfrm>
          <a:prstGeom prst="rect">
            <a:avLst/>
          </a:prstGeom>
          <a:ln>
            <a:solidFill>
              <a:srgbClr val="27477F"/>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03BD0E68-D0F1-5646-B8E8-18C2B6E309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688594" y="6217648"/>
            <a:ext cx="1255601" cy="557825"/>
          </a:xfrm>
          <a:prstGeom prst="rect">
            <a:avLst/>
          </a:prstGeom>
        </p:spPr>
      </p:pic>
    </p:spTree>
    <p:extLst>
      <p:ext uri="{BB962C8B-B14F-4D97-AF65-F5344CB8AC3E}">
        <p14:creationId xmlns:p14="http://schemas.microsoft.com/office/powerpoint/2010/main" val="3728081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0C6F6-CC22-2203-6375-510083EBB7BD}"/>
              </a:ext>
            </a:extLst>
          </p:cNvPr>
          <p:cNvSpPr>
            <a:spLocks noGrp="1"/>
          </p:cNvSpPr>
          <p:nvPr>
            <p:ph type="title"/>
          </p:nvPr>
        </p:nvSpPr>
        <p:spPr/>
        <p:txBody>
          <a:bodyPr/>
          <a:lstStyle/>
          <a:p>
            <a:r>
              <a:rPr lang="en-US" b="1" dirty="0">
                <a:solidFill>
                  <a:srgbClr val="EF3697"/>
                </a:solidFill>
                <a:latin typeface="Arial"/>
                <a:ea typeface="+mj-lt"/>
                <a:cs typeface="+mj-lt"/>
              </a:rPr>
              <a:t>Considerations for service</a:t>
            </a:r>
            <a:endParaRPr lang="en-US" dirty="0">
              <a:solidFill>
                <a:srgbClr val="EF3697"/>
              </a:solidFill>
              <a:latin typeface="Arial"/>
            </a:endParaRPr>
          </a:p>
        </p:txBody>
      </p:sp>
      <p:sp>
        <p:nvSpPr>
          <p:cNvPr id="3" name="Content Placeholder 2">
            <a:extLst>
              <a:ext uri="{FF2B5EF4-FFF2-40B4-BE49-F238E27FC236}">
                <a16:creationId xmlns:a16="http://schemas.microsoft.com/office/drawing/2014/main" id="{D4A5E36F-3908-2AC5-12A8-6E0F760B8DFB}"/>
              </a:ext>
            </a:extLst>
          </p:cNvPr>
          <p:cNvSpPr>
            <a:spLocks noGrp="1"/>
          </p:cNvSpPr>
          <p:nvPr>
            <p:ph idx="1"/>
          </p:nvPr>
        </p:nvSpPr>
        <p:spPr/>
        <p:txBody>
          <a:bodyPr vert="horz" lIns="91440" tIns="45720" rIns="91440" bIns="45720" rtlCol="0" anchor="t">
            <a:normAutofit/>
          </a:bodyPr>
          <a:lstStyle/>
          <a:p>
            <a:pPr marL="0" indent="0">
              <a:buNone/>
            </a:pPr>
            <a:r>
              <a:rPr lang="en-US" dirty="0">
                <a:solidFill>
                  <a:srgbClr val="EF3697"/>
                </a:solidFill>
                <a:cs typeface="Calibri"/>
              </a:rPr>
              <a:t>Placements:</a:t>
            </a:r>
          </a:p>
          <a:p>
            <a:pPr marL="514350" indent="-514350">
              <a:buAutoNum type="arabicPeriod"/>
            </a:pPr>
            <a:r>
              <a:rPr lang="en-US" dirty="0">
                <a:ea typeface="+mn-lt"/>
                <a:cs typeface="+mn-lt"/>
              </a:rPr>
              <a:t>Increased flexibility in placements: moving away from 6m blocks at specific training points for all trainees.</a:t>
            </a:r>
          </a:p>
          <a:p>
            <a:pPr marL="514350" indent="-514350">
              <a:buAutoNum type="arabicPeriod"/>
            </a:pPr>
            <a:r>
              <a:rPr lang="en-US" dirty="0">
                <a:cs typeface="Calibri"/>
              </a:rPr>
              <a:t>May have less experiences ST1-3 trainees in some placements (</a:t>
            </a:r>
            <a:r>
              <a:rPr lang="en-US" dirty="0" err="1">
                <a:cs typeface="Calibri"/>
              </a:rPr>
              <a:t>eg</a:t>
            </a:r>
            <a:r>
              <a:rPr lang="en-US" dirty="0">
                <a:cs typeface="Calibri"/>
              </a:rPr>
              <a:t> Community and neonates)</a:t>
            </a:r>
          </a:p>
          <a:p>
            <a:pPr marL="514350" indent="-514350">
              <a:buAutoNum type="arabicPeriod"/>
            </a:pPr>
            <a:r>
              <a:rPr lang="en-US" dirty="0">
                <a:cs typeface="Calibri"/>
              </a:rPr>
              <a:t>Flexibility for more experienced trainees to do additional placements in community/neonates</a:t>
            </a:r>
          </a:p>
          <a:p>
            <a:pPr marL="514350" indent="-514350">
              <a:buAutoNum type="arabicPeriod"/>
            </a:pPr>
            <a:r>
              <a:rPr lang="en-US" dirty="0">
                <a:cs typeface="Calibri"/>
              </a:rPr>
              <a:t>Core Trainees will need to spend some time away from acute service</a:t>
            </a:r>
          </a:p>
          <a:p>
            <a:pPr marL="514350" indent="-514350">
              <a:buAutoNum type="arabicPeriod"/>
            </a:pPr>
            <a:endParaRPr lang="en-US" dirty="0">
              <a:cs typeface="Calibri"/>
            </a:endParaRPr>
          </a:p>
        </p:txBody>
      </p:sp>
    </p:spTree>
    <p:extLst>
      <p:ext uri="{BB962C8B-B14F-4D97-AF65-F5344CB8AC3E}">
        <p14:creationId xmlns:p14="http://schemas.microsoft.com/office/powerpoint/2010/main" val="3599383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B02-381C-902F-E71C-A4C16F298035}"/>
              </a:ext>
            </a:extLst>
          </p:cNvPr>
          <p:cNvSpPr>
            <a:spLocks noGrp="1"/>
          </p:cNvSpPr>
          <p:nvPr>
            <p:ph type="title"/>
          </p:nvPr>
        </p:nvSpPr>
        <p:spPr/>
        <p:txBody>
          <a:bodyPr/>
          <a:lstStyle/>
          <a:p>
            <a:r>
              <a:rPr lang="en-US" b="1" dirty="0">
                <a:solidFill>
                  <a:srgbClr val="EF3697"/>
                </a:solidFill>
                <a:latin typeface="Arial" panose="020B0604020202020204" pitchFamily="34" charset="0"/>
                <a:cs typeface="Arial" panose="020B0604020202020204" pitchFamily="34" charset="0"/>
              </a:rPr>
              <a:t>Considerations for service</a:t>
            </a:r>
          </a:p>
        </p:txBody>
      </p:sp>
      <p:sp>
        <p:nvSpPr>
          <p:cNvPr id="3" name="Content Placeholder 2">
            <a:extLst>
              <a:ext uri="{FF2B5EF4-FFF2-40B4-BE49-F238E27FC236}">
                <a16:creationId xmlns:a16="http://schemas.microsoft.com/office/drawing/2014/main" id="{EEF66D14-3598-EF95-33A8-515A0D6845FE}"/>
              </a:ext>
            </a:extLst>
          </p:cNvPr>
          <p:cNvSpPr>
            <a:spLocks noGrp="1"/>
          </p:cNvSpPr>
          <p:nvPr>
            <p:ph idx="1"/>
          </p:nvPr>
        </p:nvSpPr>
        <p:spPr>
          <a:xfrm>
            <a:off x="838200" y="1533378"/>
            <a:ext cx="10515600" cy="4643585"/>
          </a:xfrm>
        </p:spPr>
        <p:txBody>
          <a:bodyPr vert="horz" lIns="91440" tIns="45720" rIns="91440" bIns="45720" rtlCol="0" anchor="t">
            <a:normAutofit/>
          </a:bodyPr>
          <a:lstStyle/>
          <a:p>
            <a:pPr marL="0" indent="0">
              <a:buNone/>
            </a:pPr>
            <a:r>
              <a:rPr lang="en-US" dirty="0" err="1">
                <a:solidFill>
                  <a:srgbClr val="EF3697"/>
                </a:solidFill>
                <a:cs typeface="Calibri"/>
              </a:rPr>
              <a:t>Rotas</a:t>
            </a:r>
            <a:r>
              <a:rPr lang="en-US" dirty="0">
                <a:solidFill>
                  <a:srgbClr val="EF3697"/>
                </a:solidFill>
                <a:cs typeface="Calibri"/>
              </a:rPr>
              <a:t>:</a:t>
            </a:r>
            <a:endParaRPr lang="en-US" dirty="0">
              <a:solidFill>
                <a:srgbClr val="000000"/>
              </a:solidFill>
              <a:cs typeface="Calibri"/>
            </a:endParaRPr>
          </a:p>
          <a:p>
            <a:pPr marL="0" indent="0">
              <a:buNone/>
            </a:pPr>
            <a:r>
              <a:rPr lang="en-US" dirty="0">
                <a:solidFill>
                  <a:srgbClr val="000000"/>
                </a:solidFill>
                <a:cs typeface="Calibri"/>
              </a:rPr>
              <a:t>1. Gradual transition to tier 2 working</a:t>
            </a:r>
          </a:p>
          <a:p>
            <a:pPr marL="0" indent="0">
              <a:buNone/>
            </a:pPr>
            <a:r>
              <a:rPr lang="en-US" dirty="0"/>
              <a:t>2. Earlier acquisition of tier 2 working skills, but will require more supervision</a:t>
            </a:r>
            <a:endParaRPr lang="en-US" dirty="0">
              <a:cs typeface="Calibri"/>
            </a:endParaRPr>
          </a:p>
          <a:p>
            <a:pPr marL="0" indent="0">
              <a:buNone/>
            </a:pPr>
            <a:r>
              <a:rPr lang="en-US" dirty="0"/>
              <a:t>3. Implications for out of hours consultant working with more junior registrars in some units.</a:t>
            </a:r>
            <a:endParaRPr lang="en-US" dirty="0">
              <a:cs typeface="Calibri" panose="020F0502020204030204"/>
            </a:endParaRPr>
          </a:p>
          <a:p>
            <a:endParaRPr lang="en-US" dirty="0"/>
          </a:p>
        </p:txBody>
      </p:sp>
    </p:spTree>
    <p:extLst>
      <p:ext uri="{BB962C8B-B14F-4D97-AF65-F5344CB8AC3E}">
        <p14:creationId xmlns:p14="http://schemas.microsoft.com/office/powerpoint/2010/main" val="2290393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B02-381C-902F-E71C-A4C16F298035}"/>
              </a:ext>
            </a:extLst>
          </p:cNvPr>
          <p:cNvSpPr>
            <a:spLocks noGrp="1"/>
          </p:cNvSpPr>
          <p:nvPr>
            <p:ph type="title"/>
          </p:nvPr>
        </p:nvSpPr>
        <p:spPr/>
        <p:txBody>
          <a:bodyPr/>
          <a:lstStyle/>
          <a:p>
            <a:r>
              <a:rPr lang="en-US" b="1" dirty="0">
                <a:solidFill>
                  <a:srgbClr val="EF3697"/>
                </a:solidFill>
                <a:latin typeface="Arial" panose="020B0604020202020204" pitchFamily="34" charset="0"/>
                <a:cs typeface="Arial" panose="020B0604020202020204" pitchFamily="34" charset="0"/>
              </a:rPr>
              <a:t>Considerations for service</a:t>
            </a:r>
          </a:p>
        </p:txBody>
      </p:sp>
      <p:sp>
        <p:nvSpPr>
          <p:cNvPr id="3" name="Content Placeholder 2">
            <a:extLst>
              <a:ext uri="{FF2B5EF4-FFF2-40B4-BE49-F238E27FC236}">
                <a16:creationId xmlns:a16="http://schemas.microsoft.com/office/drawing/2014/main" id="{EEF66D14-3598-EF95-33A8-515A0D6845FE}"/>
              </a:ext>
            </a:extLst>
          </p:cNvPr>
          <p:cNvSpPr>
            <a:spLocks noGrp="1"/>
          </p:cNvSpPr>
          <p:nvPr>
            <p:ph idx="1"/>
          </p:nvPr>
        </p:nvSpPr>
        <p:spPr>
          <a:xfrm>
            <a:off x="838200" y="1533378"/>
            <a:ext cx="10515600" cy="4643585"/>
          </a:xfrm>
        </p:spPr>
        <p:txBody>
          <a:bodyPr vert="horz" lIns="91440" tIns="45720" rIns="91440" bIns="45720" rtlCol="0" anchor="t">
            <a:normAutofit/>
          </a:bodyPr>
          <a:lstStyle/>
          <a:p>
            <a:pPr marL="0" indent="0">
              <a:buNone/>
            </a:pPr>
            <a:r>
              <a:rPr lang="en-US" dirty="0">
                <a:solidFill>
                  <a:srgbClr val="EF3697"/>
                </a:solidFill>
              </a:rPr>
              <a:t>Learning</a:t>
            </a:r>
            <a:endParaRPr lang="en-US" dirty="0">
              <a:solidFill>
                <a:srgbClr val="000000"/>
              </a:solidFill>
            </a:endParaRPr>
          </a:p>
          <a:p>
            <a:pPr marL="0" indent="0">
              <a:buNone/>
            </a:pPr>
            <a:r>
              <a:rPr lang="en-US" dirty="0"/>
              <a:t>1. Need to learn from mental health cases in a variety of clinical settings: (acute ward, ED, primary care)</a:t>
            </a:r>
            <a:endParaRPr lang="en-US" dirty="0">
              <a:cs typeface="Calibri"/>
            </a:endParaRPr>
          </a:p>
          <a:p>
            <a:pPr marL="0" indent="0">
              <a:buNone/>
            </a:pPr>
            <a:r>
              <a:rPr lang="en-US" dirty="0"/>
              <a:t>2. Longitudinal educational supervision is recommended </a:t>
            </a:r>
            <a:endParaRPr lang="en-US" dirty="0">
              <a:cs typeface="Calibri"/>
            </a:endParaRPr>
          </a:p>
          <a:p>
            <a:pPr marL="0" indent="0">
              <a:buNone/>
            </a:pPr>
            <a:r>
              <a:rPr lang="en-US" dirty="0">
                <a:cs typeface="Calibri"/>
              </a:rPr>
              <a:t>3. </a:t>
            </a:r>
            <a:r>
              <a:rPr lang="en-US" dirty="0">
                <a:ea typeface="+mn-lt"/>
                <a:cs typeface="+mn-lt"/>
              </a:rPr>
              <a:t>An apprenticeship model is not enough: Active training needs dedicated trainer time</a:t>
            </a:r>
          </a:p>
          <a:p>
            <a:pPr marL="0" indent="0">
              <a:buNone/>
            </a:pPr>
            <a:r>
              <a:rPr lang="en-US" dirty="0">
                <a:cs typeface="Calibri"/>
              </a:rPr>
              <a:t>4. </a:t>
            </a:r>
            <a:r>
              <a:rPr lang="en-US" dirty="0">
                <a:ea typeface="+mn-lt"/>
                <a:cs typeface="+mn-lt"/>
              </a:rPr>
              <a:t>Trainers need time to supervise trainees and assess readiness for tier 2 working</a:t>
            </a:r>
          </a:p>
          <a:p>
            <a:pPr marL="0" indent="0">
              <a:buNone/>
            </a:pPr>
            <a:r>
              <a:rPr lang="en-US" dirty="0">
                <a:ea typeface="+mn-lt"/>
                <a:cs typeface="+mn-lt"/>
              </a:rPr>
              <a:t>5. Self</a:t>
            </a:r>
            <a:r>
              <a:rPr lang="en-US" dirty="0"/>
              <a:t> development time as per Trainee charter is vital.</a:t>
            </a:r>
            <a:endParaRPr lang="en-US" dirty="0">
              <a:cs typeface="Calibri" panose="020F0502020204030204"/>
            </a:endParaRPr>
          </a:p>
          <a:p>
            <a:endParaRPr lang="en-US" dirty="0"/>
          </a:p>
        </p:txBody>
      </p:sp>
    </p:spTree>
    <p:extLst>
      <p:ext uri="{BB962C8B-B14F-4D97-AF65-F5344CB8AC3E}">
        <p14:creationId xmlns:p14="http://schemas.microsoft.com/office/powerpoint/2010/main" val="967261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1C6E0-C961-4531-A243-621CCA9C16E5}"/>
              </a:ext>
            </a:extLst>
          </p:cNvPr>
          <p:cNvSpPr>
            <a:spLocks noGrp="1"/>
          </p:cNvSpPr>
          <p:nvPr>
            <p:ph type="title"/>
          </p:nvPr>
        </p:nvSpPr>
        <p:spPr/>
        <p:txBody>
          <a:bodyPr>
            <a:normAutofit fontScale="90000"/>
          </a:bodyPr>
          <a:lstStyle/>
          <a:p>
            <a:r>
              <a:rPr lang="en-US" dirty="0">
                <a:solidFill>
                  <a:srgbClr val="EF3697"/>
                </a:solidFill>
                <a:latin typeface="Arial" panose="020B0604020202020204" pitchFamily="34" charset="0"/>
                <a:cs typeface="Arial" panose="020B0604020202020204" pitchFamily="34" charset="0"/>
              </a:rPr>
              <a:t>Transition Period 2023 onwards</a:t>
            </a:r>
          </a:p>
        </p:txBody>
      </p:sp>
      <p:sp>
        <p:nvSpPr>
          <p:cNvPr id="3" name="Content Placeholder 2">
            <a:extLst>
              <a:ext uri="{FF2B5EF4-FFF2-40B4-BE49-F238E27FC236}">
                <a16:creationId xmlns:a16="http://schemas.microsoft.com/office/drawing/2014/main" id="{6ED4203E-11CA-0ADF-8B06-774BE0541A00}"/>
              </a:ext>
            </a:extLst>
          </p:cNvPr>
          <p:cNvSpPr>
            <a:spLocks noGrp="1"/>
          </p:cNvSpPr>
          <p:nvPr>
            <p:ph idx="1"/>
          </p:nvPr>
        </p:nvSpPr>
        <p:spPr/>
        <p:txBody>
          <a:bodyPr>
            <a:normAutofit/>
          </a:bodyPr>
          <a:lstStyle/>
          <a:p>
            <a:r>
              <a:rPr lang="en-US" sz="2800" dirty="0">
                <a:latin typeface="+mn-lt"/>
                <a:cs typeface="Calibri" panose="020F0502020204030204" pitchFamily="34" charset="0"/>
              </a:rPr>
              <a:t>How</a:t>
            </a:r>
            <a:r>
              <a:rPr lang="en-US" sz="2800" dirty="0">
                <a:latin typeface="+mn-lt"/>
              </a:rPr>
              <a:t> will trainees transition?</a:t>
            </a:r>
          </a:p>
          <a:p>
            <a:r>
              <a:rPr lang="en-US" sz="2800" dirty="0">
                <a:latin typeface="+mn-lt"/>
              </a:rPr>
              <a:t>Numbers and staffing implications</a:t>
            </a:r>
          </a:p>
          <a:p>
            <a:r>
              <a:rPr lang="en-US" sz="2800" dirty="0">
                <a:latin typeface="+mn-lt"/>
              </a:rPr>
              <a:t>What can clinical leads do now</a:t>
            </a:r>
          </a:p>
          <a:p>
            <a:endParaRPr lang="en-US" sz="2800" dirty="0">
              <a:latin typeface="+mn-lt"/>
            </a:endParaRPr>
          </a:p>
        </p:txBody>
      </p:sp>
    </p:spTree>
    <p:extLst>
      <p:ext uri="{BB962C8B-B14F-4D97-AF65-F5344CB8AC3E}">
        <p14:creationId xmlns:p14="http://schemas.microsoft.com/office/powerpoint/2010/main" val="52325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CAD1C-6602-E941-8868-70E20BF4CEE4}"/>
              </a:ext>
            </a:extLst>
          </p:cNvPr>
          <p:cNvSpPr>
            <a:spLocks noGrp="1"/>
          </p:cNvSpPr>
          <p:nvPr>
            <p:ph type="title"/>
          </p:nvPr>
        </p:nvSpPr>
        <p:spPr/>
        <p:txBody>
          <a:bodyPr>
            <a:normAutofit fontScale="90000"/>
          </a:bodyPr>
          <a:lstStyle/>
          <a:p>
            <a:r>
              <a:rPr lang="en-US" sz="3600" b="1" dirty="0">
                <a:solidFill>
                  <a:srgbClr val="EF3697"/>
                </a:solidFill>
                <a:latin typeface="Arial" panose="020B0604020202020204" pitchFamily="34" charset="0"/>
                <a:cs typeface="Arial" panose="020B0604020202020204" pitchFamily="34" charset="0"/>
              </a:rPr>
              <a:t>Trainees finishing ST1-ST3 in Summer 2023</a:t>
            </a:r>
          </a:p>
        </p:txBody>
      </p:sp>
      <p:sp>
        <p:nvSpPr>
          <p:cNvPr id="3" name="Content Placeholder 2">
            <a:extLst>
              <a:ext uri="{FF2B5EF4-FFF2-40B4-BE49-F238E27FC236}">
                <a16:creationId xmlns:a16="http://schemas.microsoft.com/office/drawing/2014/main" id="{1E803318-D95F-994A-8CB3-C528CCC9A4B2}"/>
              </a:ext>
            </a:extLst>
          </p:cNvPr>
          <p:cNvSpPr>
            <a:spLocks noGrp="1"/>
          </p:cNvSpPr>
          <p:nvPr>
            <p:ph idx="1"/>
          </p:nvPr>
        </p:nvSpPr>
        <p:spPr>
          <a:xfrm>
            <a:off x="407701" y="1390537"/>
            <a:ext cx="10972800" cy="3772305"/>
          </a:xfrm>
        </p:spPr>
        <p:txBody>
          <a:bodyPr>
            <a:normAutofit/>
          </a:bodyPr>
          <a:lstStyle/>
          <a:p>
            <a:r>
              <a:rPr lang="en-US" sz="3200" dirty="0">
                <a:latin typeface="+mn-lt"/>
              </a:rPr>
              <a:t>Will move from Level 1 training to core training at ST2-4</a:t>
            </a:r>
          </a:p>
          <a:p>
            <a:r>
              <a:rPr lang="en-US" sz="3200" dirty="0">
                <a:latin typeface="+mn-lt"/>
              </a:rPr>
              <a:t>Expect an indicative 7 years in </a:t>
            </a:r>
            <a:r>
              <a:rPr lang="en-US" sz="3200" dirty="0" err="1">
                <a:latin typeface="+mn-lt"/>
              </a:rPr>
              <a:t>paediatric</a:t>
            </a:r>
            <a:r>
              <a:rPr lang="en-US" sz="3200" dirty="0">
                <a:latin typeface="+mn-lt"/>
              </a:rPr>
              <a:t> training</a:t>
            </a:r>
          </a:p>
          <a:p>
            <a:r>
              <a:rPr lang="en-US" sz="3200" dirty="0">
                <a:latin typeface="+mn-lt"/>
              </a:rPr>
              <a:t>Will transition to tier 2 </a:t>
            </a:r>
            <a:r>
              <a:rPr lang="en-US" sz="3200" dirty="0" err="1">
                <a:latin typeface="+mn-lt"/>
              </a:rPr>
              <a:t>rota</a:t>
            </a:r>
            <a:r>
              <a:rPr lang="en-US" sz="3200" dirty="0">
                <a:latin typeface="+mn-lt"/>
              </a:rPr>
              <a:t> during ST3 (or before)</a:t>
            </a:r>
          </a:p>
          <a:p>
            <a:r>
              <a:rPr lang="en-US" sz="3200" dirty="0">
                <a:latin typeface="+mn-lt"/>
              </a:rPr>
              <a:t>Will be fully on tier 2 </a:t>
            </a:r>
            <a:r>
              <a:rPr lang="en-US" sz="3200" dirty="0" err="1">
                <a:latin typeface="+mn-lt"/>
              </a:rPr>
              <a:t>rota</a:t>
            </a:r>
            <a:r>
              <a:rPr lang="en-US" sz="3200" dirty="0">
                <a:latin typeface="+mn-lt"/>
              </a:rPr>
              <a:t> in ST4</a:t>
            </a:r>
          </a:p>
          <a:p>
            <a:r>
              <a:rPr lang="en-US" sz="3200" dirty="0">
                <a:latin typeface="+mn-lt"/>
              </a:rPr>
              <a:t>Will start to transition to tier 2 </a:t>
            </a:r>
            <a:r>
              <a:rPr lang="en-US" sz="3200" dirty="0" err="1">
                <a:latin typeface="+mn-lt"/>
              </a:rPr>
              <a:t>rotas</a:t>
            </a:r>
            <a:r>
              <a:rPr lang="en-US" sz="3200" dirty="0">
                <a:latin typeface="+mn-lt"/>
              </a:rPr>
              <a:t> without the full MRCPCH exam</a:t>
            </a:r>
          </a:p>
        </p:txBody>
      </p:sp>
    </p:spTree>
    <p:extLst>
      <p:ext uri="{BB962C8B-B14F-4D97-AF65-F5344CB8AC3E}">
        <p14:creationId xmlns:p14="http://schemas.microsoft.com/office/powerpoint/2010/main" val="4174466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CAD1C-6602-E941-8868-70E20BF4CEE4}"/>
              </a:ext>
            </a:extLst>
          </p:cNvPr>
          <p:cNvSpPr>
            <a:spLocks noGrp="1"/>
          </p:cNvSpPr>
          <p:nvPr>
            <p:ph type="title"/>
          </p:nvPr>
        </p:nvSpPr>
        <p:spPr/>
        <p:txBody>
          <a:bodyPr>
            <a:normAutofit fontScale="90000"/>
          </a:bodyPr>
          <a:lstStyle/>
          <a:p>
            <a:r>
              <a:rPr lang="en-US" sz="3600" b="1" dirty="0">
                <a:solidFill>
                  <a:srgbClr val="EF3697"/>
                </a:solidFill>
                <a:latin typeface="Arial" panose="020B0604020202020204" pitchFamily="34" charset="0"/>
                <a:cs typeface="Arial" panose="020B0604020202020204" pitchFamily="34" charset="0"/>
              </a:rPr>
              <a:t>Trainees finishing ST5- ST7 in Summer 2023</a:t>
            </a:r>
          </a:p>
        </p:txBody>
      </p:sp>
      <p:sp>
        <p:nvSpPr>
          <p:cNvPr id="3" name="Content Placeholder 2">
            <a:extLst>
              <a:ext uri="{FF2B5EF4-FFF2-40B4-BE49-F238E27FC236}">
                <a16:creationId xmlns:a16="http://schemas.microsoft.com/office/drawing/2014/main" id="{1E803318-D95F-994A-8CB3-C528CCC9A4B2}"/>
              </a:ext>
            </a:extLst>
          </p:cNvPr>
          <p:cNvSpPr>
            <a:spLocks noGrp="1"/>
          </p:cNvSpPr>
          <p:nvPr>
            <p:ph idx="1"/>
          </p:nvPr>
        </p:nvSpPr>
        <p:spPr/>
        <p:txBody>
          <a:bodyPr>
            <a:normAutofit/>
          </a:bodyPr>
          <a:lstStyle/>
          <a:p>
            <a:r>
              <a:rPr lang="en-US" sz="3200" dirty="0">
                <a:latin typeface="+mn-lt"/>
              </a:rPr>
              <a:t>Unchanged expectations of total 3 years in ‘higher’ </a:t>
            </a:r>
            <a:r>
              <a:rPr lang="en-US" sz="3200" dirty="0" err="1">
                <a:latin typeface="+mn-lt"/>
              </a:rPr>
              <a:t>paediatric</a:t>
            </a:r>
            <a:r>
              <a:rPr lang="en-US" sz="3200" dirty="0">
                <a:latin typeface="+mn-lt"/>
              </a:rPr>
              <a:t> training.</a:t>
            </a:r>
          </a:p>
          <a:p>
            <a:r>
              <a:rPr lang="en-US" sz="3200" dirty="0">
                <a:latin typeface="+mn-lt"/>
              </a:rPr>
              <a:t>CCT date remains unchanged</a:t>
            </a:r>
          </a:p>
          <a:p>
            <a:r>
              <a:rPr lang="en-US" sz="3200" dirty="0">
                <a:latin typeface="+mn-lt"/>
              </a:rPr>
              <a:t>Specialty training under Progress+ (previously level 3)</a:t>
            </a:r>
          </a:p>
          <a:p>
            <a:pPr lvl="1"/>
            <a:r>
              <a:rPr lang="en-US" sz="2800" dirty="0">
                <a:latin typeface="+mn-lt"/>
              </a:rPr>
              <a:t>General </a:t>
            </a:r>
            <a:r>
              <a:rPr lang="en-US" sz="2800" dirty="0" err="1">
                <a:latin typeface="+mn-lt"/>
              </a:rPr>
              <a:t>Paediatrics</a:t>
            </a:r>
            <a:r>
              <a:rPr lang="en-US" sz="2800" dirty="0">
                <a:latin typeface="+mn-lt"/>
              </a:rPr>
              <a:t> </a:t>
            </a:r>
          </a:p>
          <a:p>
            <a:pPr marL="457200" lvl="1" indent="0">
              <a:buNone/>
            </a:pPr>
            <a:r>
              <a:rPr lang="en-US" sz="2800" dirty="0">
                <a:latin typeface="+mn-lt"/>
              </a:rPr>
              <a:t>or</a:t>
            </a:r>
          </a:p>
          <a:p>
            <a:pPr lvl="1"/>
            <a:r>
              <a:rPr lang="en-US" sz="2800" dirty="0">
                <a:latin typeface="+mn-lt"/>
              </a:rPr>
              <a:t>Sub-specialty training</a:t>
            </a:r>
            <a:endParaRPr lang="en-US" dirty="0"/>
          </a:p>
          <a:p>
            <a:pPr marL="0" indent="0">
              <a:buNone/>
            </a:pPr>
            <a:endParaRPr lang="en-US" dirty="0"/>
          </a:p>
        </p:txBody>
      </p:sp>
    </p:spTree>
    <p:extLst>
      <p:ext uri="{BB962C8B-B14F-4D97-AF65-F5344CB8AC3E}">
        <p14:creationId xmlns:p14="http://schemas.microsoft.com/office/powerpoint/2010/main" val="214366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CAD1C-6602-E941-8868-70E20BF4CEE4}"/>
              </a:ext>
            </a:extLst>
          </p:cNvPr>
          <p:cNvSpPr>
            <a:spLocks noGrp="1"/>
          </p:cNvSpPr>
          <p:nvPr>
            <p:ph type="title"/>
          </p:nvPr>
        </p:nvSpPr>
        <p:spPr/>
        <p:txBody>
          <a:bodyPr>
            <a:normAutofit fontScale="90000"/>
          </a:bodyPr>
          <a:lstStyle/>
          <a:p>
            <a:r>
              <a:rPr lang="en-US" sz="3600" b="1" dirty="0">
                <a:solidFill>
                  <a:srgbClr val="EF3697"/>
                </a:solidFill>
                <a:latin typeface="Arial" panose="020B0604020202020204" pitchFamily="34" charset="0"/>
                <a:cs typeface="Arial" panose="020B0604020202020204" pitchFamily="34" charset="0"/>
              </a:rPr>
              <a:t>Trainees finishing ST4 in Summer 2023</a:t>
            </a:r>
          </a:p>
        </p:txBody>
      </p:sp>
      <p:sp>
        <p:nvSpPr>
          <p:cNvPr id="3" name="Content Placeholder 2">
            <a:extLst>
              <a:ext uri="{FF2B5EF4-FFF2-40B4-BE49-F238E27FC236}">
                <a16:creationId xmlns:a16="http://schemas.microsoft.com/office/drawing/2014/main" id="{1E803318-D95F-994A-8CB3-C528CCC9A4B2}"/>
              </a:ext>
            </a:extLst>
          </p:cNvPr>
          <p:cNvSpPr>
            <a:spLocks noGrp="1"/>
          </p:cNvSpPr>
          <p:nvPr>
            <p:ph idx="1"/>
          </p:nvPr>
        </p:nvSpPr>
        <p:spPr>
          <a:xfrm>
            <a:off x="407701" y="1035410"/>
            <a:ext cx="10972800" cy="5322916"/>
          </a:xfrm>
        </p:spPr>
        <p:txBody>
          <a:bodyPr>
            <a:normAutofit fontScale="85000" lnSpcReduction="20000"/>
          </a:bodyPr>
          <a:lstStyle/>
          <a:p>
            <a:pPr marL="0" indent="0">
              <a:buNone/>
            </a:pPr>
            <a:r>
              <a:rPr lang="en-US" sz="4100" b="1" dirty="0">
                <a:solidFill>
                  <a:srgbClr val="EF3697"/>
                </a:solidFill>
                <a:latin typeface="+mn-lt"/>
              </a:rPr>
              <a:t>This group have a choice:</a:t>
            </a:r>
          </a:p>
          <a:p>
            <a:pPr marL="0" indent="0">
              <a:buNone/>
            </a:pPr>
            <a:r>
              <a:rPr lang="en-US" sz="4100" b="1" dirty="0">
                <a:latin typeface="+mn-lt"/>
              </a:rPr>
              <a:t>Either:</a:t>
            </a:r>
          </a:p>
          <a:p>
            <a:r>
              <a:rPr lang="en-US" dirty="0">
                <a:latin typeface="+mn-lt"/>
              </a:rPr>
              <a:t>Remain in core training </a:t>
            </a:r>
          </a:p>
          <a:p>
            <a:r>
              <a:rPr lang="en-US" dirty="0">
                <a:latin typeface="+mn-lt"/>
              </a:rPr>
              <a:t>Indicative CCT date 2027</a:t>
            </a:r>
          </a:p>
          <a:p>
            <a:r>
              <a:rPr lang="en-US" dirty="0">
                <a:latin typeface="+mn-lt"/>
              </a:rPr>
              <a:t>Move into specialty training in August/September 2024</a:t>
            </a:r>
          </a:p>
          <a:p>
            <a:pPr marL="0" indent="0">
              <a:buNone/>
            </a:pPr>
            <a:r>
              <a:rPr lang="en-US" sz="4100" b="1" dirty="0">
                <a:latin typeface="+mn-lt"/>
              </a:rPr>
              <a:t>Or:</a:t>
            </a:r>
          </a:p>
          <a:p>
            <a:r>
              <a:rPr lang="en-US" dirty="0">
                <a:latin typeface="+mn-lt"/>
              </a:rPr>
              <a:t>Move straight to Specialty Training</a:t>
            </a:r>
          </a:p>
          <a:p>
            <a:pPr lvl="1"/>
            <a:r>
              <a:rPr lang="en-US" sz="3300" dirty="0">
                <a:latin typeface="+mn-lt"/>
              </a:rPr>
              <a:t>General </a:t>
            </a:r>
            <a:r>
              <a:rPr lang="en-US" sz="3300" dirty="0" err="1">
                <a:latin typeface="+mn-lt"/>
              </a:rPr>
              <a:t>Paediatrics</a:t>
            </a:r>
            <a:r>
              <a:rPr lang="en-US" sz="3300" dirty="0">
                <a:latin typeface="+mn-lt"/>
              </a:rPr>
              <a:t> </a:t>
            </a:r>
          </a:p>
          <a:p>
            <a:pPr marL="457200" lvl="1" indent="0">
              <a:buNone/>
            </a:pPr>
            <a:r>
              <a:rPr lang="en-US" sz="3300" dirty="0">
                <a:latin typeface="+mn-lt"/>
              </a:rPr>
              <a:t>or</a:t>
            </a:r>
          </a:p>
          <a:p>
            <a:pPr lvl="1"/>
            <a:r>
              <a:rPr lang="en-US" sz="3300" dirty="0">
                <a:latin typeface="+mn-lt"/>
              </a:rPr>
              <a:t>Sub-specialty training (applying in 2022/23 application round)</a:t>
            </a:r>
          </a:p>
          <a:p>
            <a:r>
              <a:rPr lang="en-US" dirty="0">
                <a:latin typeface="+mn-lt"/>
              </a:rPr>
              <a:t>Indicative CCT date 2026</a:t>
            </a:r>
          </a:p>
          <a:p>
            <a:endParaRPr lang="en-US" dirty="0"/>
          </a:p>
        </p:txBody>
      </p:sp>
    </p:spTree>
    <p:extLst>
      <p:ext uri="{BB962C8B-B14F-4D97-AF65-F5344CB8AC3E}">
        <p14:creationId xmlns:p14="http://schemas.microsoft.com/office/powerpoint/2010/main" val="20101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CAD1C-6602-E941-8868-70E20BF4CEE4}"/>
              </a:ext>
            </a:extLst>
          </p:cNvPr>
          <p:cNvSpPr>
            <a:spLocks noGrp="1"/>
          </p:cNvSpPr>
          <p:nvPr>
            <p:ph type="title"/>
          </p:nvPr>
        </p:nvSpPr>
        <p:spPr/>
        <p:txBody>
          <a:bodyPr>
            <a:normAutofit fontScale="90000"/>
          </a:bodyPr>
          <a:lstStyle/>
          <a:p>
            <a:r>
              <a:rPr lang="en-US" sz="3600" b="1" dirty="0">
                <a:solidFill>
                  <a:srgbClr val="EF3697"/>
                </a:solidFill>
                <a:latin typeface="Arial" panose="020B0604020202020204" pitchFamily="34" charset="0"/>
                <a:cs typeface="Arial" panose="020B0604020202020204" pitchFamily="34" charset="0"/>
              </a:rPr>
              <a:t>Trainees finishing ST4 in Summer 2023</a:t>
            </a:r>
          </a:p>
        </p:txBody>
      </p:sp>
      <p:sp>
        <p:nvSpPr>
          <p:cNvPr id="3" name="Content Placeholder 2">
            <a:extLst>
              <a:ext uri="{FF2B5EF4-FFF2-40B4-BE49-F238E27FC236}">
                <a16:creationId xmlns:a16="http://schemas.microsoft.com/office/drawing/2014/main" id="{1E803318-D95F-994A-8CB3-C528CCC9A4B2}"/>
              </a:ext>
            </a:extLst>
          </p:cNvPr>
          <p:cNvSpPr>
            <a:spLocks noGrp="1"/>
          </p:cNvSpPr>
          <p:nvPr>
            <p:ph idx="1"/>
          </p:nvPr>
        </p:nvSpPr>
        <p:spPr>
          <a:xfrm>
            <a:off x="407701" y="1041009"/>
            <a:ext cx="10972800" cy="5387926"/>
          </a:xfrm>
        </p:spPr>
        <p:txBody>
          <a:bodyPr>
            <a:normAutofit fontScale="25000" lnSpcReduction="20000"/>
          </a:bodyPr>
          <a:lstStyle/>
          <a:p>
            <a:pPr marL="0" indent="0">
              <a:buNone/>
            </a:pPr>
            <a:r>
              <a:rPr lang="en-US" sz="8000" b="1" dirty="0">
                <a:latin typeface="+mn-lt"/>
              </a:rPr>
              <a:t>Why Remain in Core Training?</a:t>
            </a:r>
          </a:p>
          <a:p>
            <a:r>
              <a:rPr lang="en-US" sz="8000" dirty="0">
                <a:latin typeface="+mn-lt"/>
              </a:rPr>
              <a:t>For additional experience before Specialty Training</a:t>
            </a:r>
          </a:p>
          <a:p>
            <a:r>
              <a:rPr lang="en-US" sz="8000" dirty="0">
                <a:latin typeface="+mn-lt"/>
              </a:rPr>
              <a:t>To increase preparation and application opportunities for Sub-Specialty Training</a:t>
            </a:r>
          </a:p>
          <a:p>
            <a:r>
              <a:rPr lang="en-US" sz="8000" dirty="0">
                <a:latin typeface="+mn-lt"/>
              </a:rPr>
              <a:t>If level 2 capabilities have not been fully met</a:t>
            </a:r>
          </a:p>
          <a:p>
            <a:pPr marL="0" indent="0">
              <a:buNone/>
            </a:pPr>
            <a:endParaRPr lang="en-US" sz="8000" dirty="0">
              <a:latin typeface="+mn-lt"/>
            </a:endParaRPr>
          </a:p>
          <a:p>
            <a:pPr marL="0" indent="0">
              <a:buNone/>
            </a:pPr>
            <a:r>
              <a:rPr lang="en-US" sz="8000" b="1" dirty="0">
                <a:latin typeface="+mn-lt"/>
              </a:rPr>
              <a:t>Why move straight into Specialty Training?</a:t>
            </a:r>
          </a:p>
          <a:p>
            <a:r>
              <a:rPr lang="en-US" sz="8000" dirty="0">
                <a:latin typeface="+mn-lt"/>
              </a:rPr>
              <a:t>Completed all Level 2 capabilities</a:t>
            </a:r>
          </a:p>
          <a:p>
            <a:r>
              <a:rPr lang="en-US" sz="8000" dirty="0">
                <a:latin typeface="+mn-lt"/>
              </a:rPr>
              <a:t>Ready to progress</a:t>
            </a:r>
          </a:p>
          <a:p>
            <a:r>
              <a:rPr lang="en-US" sz="8000" dirty="0">
                <a:latin typeface="+mn-lt"/>
              </a:rPr>
              <a:t>Appointed to sub-specialty training in 2022/23 recruitment</a:t>
            </a:r>
          </a:p>
          <a:p>
            <a:pPr marL="0" indent="0">
              <a:buNone/>
            </a:pPr>
            <a:endParaRPr lang="en-US" sz="8000" dirty="0">
              <a:latin typeface="+mn-lt"/>
            </a:endParaRPr>
          </a:p>
          <a:p>
            <a:pPr marL="0" indent="0">
              <a:buNone/>
            </a:pPr>
            <a:r>
              <a:rPr lang="en-US" sz="8000" b="1" dirty="0">
                <a:latin typeface="+mn-lt"/>
              </a:rPr>
              <a:t>THIS IS A DECISION BASED ON TRAINING NEEDS AND MUTUALLY AGREED BETWEEN TRAINEES AND TRAINERS</a:t>
            </a:r>
          </a:p>
          <a:p>
            <a:pPr marL="0" indent="0">
              <a:buNone/>
            </a:pPr>
            <a:endParaRPr lang="en-US" sz="8000" b="1" dirty="0">
              <a:latin typeface="+mn-lt"/>
            </a:endParaRPr>
          </a:p>
          <a:p>
            <a:pPr marL="0" indent="0">
              <a:buNone/>
            </a:pPr>
            <a:r>
              <a:rPr lang="en-US" sz="8000" dirty="0">
                <a:solidFill>
                  <a:srgbClr val="EF3697"/>
                </a:solidFill>
                <a:latin typeface="+mn-lt"/>
              </a:rPr>
              <a:t>NB – outcomes of sub-specialty applications for 2022/23 will be released BEFORE these trainees have to formally decide if they want to remain in Core or move into Specialty Training</a:t>
            </a:r>
          </a:p>
          <a:p>
            <a:endParaRPr lang="en-US" sz="2800" dirty="0"/>
          </a:p>
          <a:p>
            <a:endParaRPr lang="en-US" dirty="0"/>
          </a:p>
        </p:txBody>
      </p:sp>
    </p:spTree>
    <p:extLst>
      <p:ext uri="{BB962C8B-B14F-4D97-AF65-F5344CB8AC3E}">
        <p14:creationId xmlns:p14="http://schemas.microsoft.com/office/powerpoint/2010/main" val="1222729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9817-2A02-EAB1-B4C2-628DCE98A4F5}"/>
              </a:ext>
            </a:extLst>
          </p:cNvPr>
          <p:cNvSpPr>
            <a:spLocks noGrp="1"/>
          </p:cNvSpPr>
          <p:nvPr>
            <p:ph type="title"/>
          </p:nvPr>
        </p:nvSpPr>
        <p:spPr/>
        <p:txBody>
          <a:bodyPr>
            <a:normAutofit fontScale="90000"/>
          </a:bodyPr>
          <a:lstStyle/>
          <a:p>
            <a:r>
              <a:rPr lang="en-US" dirty="0">
                <a:solidFill>
                  <a:srgbClr val="EF3697"/>
                </a:solidFill>
                <a:latin typeface="Arial" panose="020B0604020202020204" pitchFamily="34" charset="0"/>
                <a:cs typeface="Arial" panose="020B0604020202020204" pitchFamily="34" charset="0"/>
              </a:rPr>
              <a:t>What does this mean during transition period?</a:t>
            </a:r>
          </a:p>
        </p:txBody>
      </p:sp>
      <p:sp>
        <p:nvSpPr>
          <p:cNvPr id="3" name="Content Placeholder 2">
            <a:extLst>
              <a:ext uri="{FF2B5EF4-FFF2-40B4-BE49-F238E27FC236}">
                <a16:creationId xmlns:a16="http://schemas.microsoft.com/office/drawing/2014/main" id="{FCCF4087-1393-0C24-138E-550819E03C9F}"/>
              </a:ext>
            </a:extLst>
          </p:cNvPr>
          <p:cNvSpPr>
            <a:spLocks noGrp="1"/>
          </p:cNvSpPr>
          <p:nvPr>
            <p:ph idx="1"/>
          </p:nvPr>
        </p:nvSpPr>
        <p:spPr>
          <a:xfrm>
            <a:off x="407701" y="1153551"/>
            <a:ext cx="10972800" cy="5120640"/>
          </a:xfrm>
        </p:spPr>
        <p:txBody>
          <a:bodyPr>
            <a:normAutofit fontScale="77500" lnSpcReduction="20000"/>
          </a:bodyPr>
          <a:lstStyle/>
          <a:p>
            <a:r>
              <a:rPr lang="en-US" dirty="0">
                <a:latin typeface="+mn-lt"/>
              </a:rPr>
              <a:t>ST1-3 numbers unchanged</a:t>
            </a:r>
          </a:p>
          <a:p>
            <a:r>
              <a:rPr lang="en-US" dirty="0">
                <a:latin typeface="+mn-lt"/>
              </a:rPr>
              <a:t>Will need more time away from acute </a:t>
            </a:r>
            <a:r>
              <a:rPr lang="en-US" dirty="0" err="1">
                <a:latin typeface="+mn-lt"/>
              </a:rPr>
              <a:t>rotas</a:t>
            </a:r>
            <a:endParaRPr lang="en-US" dirty="0">
              <a:latin typeface="+mn-lt"/>
            </a:endParaRPr>
          </a:p>
          <a:p>
            <a:r>
              <a:rPr lang="en-US" dirty="0">
                <a:latin typeface="+mn-lt"/>
              </a:rPr>
              <a:t>ST6-7 numbers unchanged</a:t>
            </a:r>
          </a:p>
          <a:p>
            <a:r>
              <a:rPr lang="en-US" dirty="0">
                <a:latin typeface="+mn-lt"/>
              </a:rPr>
              <a:t>Bulge in trainees at ST4/ST5</a:t>
            </a:r>
          </a:p>
          <a:p>
            <a:r>
              <a:rPr lang="en-US" dirty="0">
                <a:latin typeface="+mn-lt"/>
              </a:rPr>
              <a:t>May have an increase in OOP</a:t>
            </a:r>
          </a:p>
          <a:p>
            <a:r>
              <a:rPr lang="en-US" dirty="0">
                <a:latin typeface="+mn-lt"/>
              </a:rPr>
              <a:t>Potential for old ST5 posts in NNU/CCH to be unfilled or filled with less experienced trainees.</a:t>
            </a:r>
          </a:p>
          <a:p>
            <a:r>
              <a:rPr lang="en-US" dirty="0">
                <a:latin typeface="+mn-lt"/>
              </a:rPr>
              <a:t>Decision about how to use previous ST5 posts may not be finalized until Feb/March 2023</a:t>
            </a:r>
          </a:p>
          <a:p>
            <a:r>
              <a:rPr lang="en-US" dirty="0">
                <a:latin typeface="+mn-lt"/>
              </a:rPr>
              <a:t>Increased competition for sub-specialty posts</a:t>
            </a:r>
          </a:p>
          <a:p>
            <a:r>
              <a:rPr lang="en-US" dirty="0">
                <a:latin typeface="+mn-lt"/>
              </a:rPr>
              <a:t>More supervision time needed</a:t>
            </a:r>
          </a:p>
          <a:p>
            <a:endParaRPr lang="en-US" dirty="0">
              <a:latin typeface="+mn-lt"/>
            </a:endParaRPr>
          </a:p>
          <a:p>
            <a:endParaRPr lang="en-US" dirty="0">
              <a:latin typeface="+mn-lt"/>
            </a:endParaRPr>
          </a:p>
        </p:txBody>
      </p:sp>
    </p:spTree>
    <p:extLst>
      <p:ext uri="{BB962C8B-B14F-4D97-AF65-F5344CB8AC3E}">
        <p14:creationId xmlns:p14="http://schemas.microsoft.com/office/powerpoint/2010/main" val="157083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11FB-FD9F-9F1C-68D9-F500E36423D9}"/>
              </a:ext>
            </a:extLst>
          </p:cNvPr>
          <p:cNvSpPr>
            <a:spLocks noGrp="1"/>
          </p:cNvSpPr>
          <p:nvPr>
            <p:ph type="title"/>
          </p:nvPr>
        </p:nvSpPr>
        <p:spPr/>
        <p:txBody>
          <a:bodyPr>
            <a:normAutofit fontScale="90000"/>
          </a:bodyPr>
          <a:lstStyle/>
          <a:p>
            <a:r>
              <a:rPr lang="en-US" dirty="0">
                <a:solidFill>
                  <a:srgbClr val="EF3697"/>
                </a:solidFill>
                <a:latin typeface="+mn-lt"/>
              </a:rPr>
              <a:t>Beyond the transition period</a:t>
            </a:r>
          </a:p>
        </p:txBody>
      </p:sp>
      <p:sp>
        <p:nvSpPr>
          <p:cNvPr id="3" name="Content Placeholder 2">
            <a:extLst>
              <a:ext uri="{FF2B5EF4-FFF2-40B4-BE49-F238E27FC236}">
                <a16:creationId xmlns:a16="http://schemas.microsoft.com/office/drawing/2014/main" id="{5EA8920A-C09D-8D75-D813-FAED234D8FAC}"/>
              </a:ext>
            </a:extLst>
          </p:cNvPr>
          <p:cNvSpPr>
            <a:spLocks noGrp="1"/>
          </p:cNvSpPr>
          <p:nvPr>
            <p:ph idx="1"/>
          </p:nvPr>
        </p:nvSpPr>
        <p:spPr>
          <a:xfrm>
            <a:off x="407701" y="1390538"/>
            <a:ext cx="10972800" cy="4996194"/>
          </a:xfrm>
        </p:spPr>
        <p:txBody>
          <a:bodyPr>
            <a:normAutofit fontScale="85000" lnSpcReduction="20000"/>
          </a:bodyPr>
          <a:lstStyle/>
          <a:p>
            <a:r>
              <a:rPr lang="en-US" dirty="0">
                <a:latin typeface="+mn-lt"/>
              </a:rPr>
              <a:t>Bulge in CCT holders finishing in 2026-2028</a:t>
            </a:r>
          </a:p>
          <a:p>
            <a:r>
              <a:rPr lang="en-US" dirty="0">
                <a:latin typeface="+mn-lt"/>
              </a:rPr>
              <a:t>Working with SEBs to maintain overall trainees numbers</a:t>
            </a:r>
          </a:p>
          <a:p>
            <a:r>
              <a:rPr lang="en-US" dirty="0">
                <a:latin typeface="+mn-lt"/>
              </a:rPr>
              <a:t>Workforce data and planning continues to be key to inform training numbers and needs between general </a:t>
            </a:r>
            <a:r>
              <a:rPr lang="en-US" dirty="0" err="1">
                <a:latin typeface="+mn-lt"/>
              </a:rPr>
              <a:t>paediatrics</a:t>
            </a:r>
            <a:r>
              <a:rPr lang="en-US" dirty="0">
                <a:latin typeface="+mn-lt"/>
              </a:rPr>
              <a:t> and subspecialties</a:t>
            </a:r>
          </a:p>
          <a:p>
            <a:r>
              <a:rPr lang="en-US" dirty="0">
                <a:latin typeface="+mn-lt"/>
              </a:rPr>
              <a:t>RCPCH working closely with all stakeholders to address workforce issues.</a:t>
            </a:r>
          </a:p>
          <a:p>
            <a:r>
              <a:rPr lang="en-US" dirty="0">
                <a:latin typeface="+mn-lt"/>
              </a:rPr>
              <a:t>Continued move to more </a:t>
            </a:r>
            <a:r>
              <a:rPr lang="en-US" dirty="0" err="1">
                <a:latin typeface="+mn-lt"/>
              </a:rPr>
              <a:t>multiprofessional</a:t>
            </a:r>
            <a:r>
              <a:rPr lang="en-US" dirty="0">
                <a:latin typeface="+mn-lt"/>
              </a:rPr>
              <a:t> workforce anticipated over time. </a:t>
            </a:r>
          </a:p>
          <a:p>
            <a:r>
              <a:rPr lang="en-US" dirty="0">
                <a:latin typeface="+mn-lt"/>
              </a:rPr>
              <a:t>Joint RCPCH/HEE ACP curriculum in development to support this.</a:t>
            </a:r>
          </a:p>
        </p:txBody>
      </p:sp>
    </p:spTree>
    <p:extLst>
      <p:ext uri="{BB962C8B-B14F-4D97-AF65-F5344CB8AC3E}">
        <p14:creationId xmlns:p14="http://schemas.microsoft.com/office/powerpoint/2010/main" val="1824172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1ECD-F697-684F-BADF-99758961470E}"/>
              </a:ext>
            </a:extLst>
          </p:cNvPr>
          <p:cNvSpPr>
            <a:spLocks noGrp="1"/>
          </p:cNvSpPr>
          <p:nvPr>
            <p:ph type="title"/>
          </p:nvPr>
        </p:nvSpPr>
        <p:spPr/>
        <p:txBody>
          <a:bodyPr>
            <a:normAutofit/>
          </a:bodyPr>
          <a:lstStyle/>
          <a:p>
            <a:r>
              <a:rPr lang="en-US" sz="3200" b="1" dirty="0">
                <a:solidFill>
                  <a:srgbClr val="F93296"/>
                </a:solidFill>
                <a:latin typeface="Arial" panose="020B0604020202020204" pitchFamily="34" charset="0"/>
                <a:cs typeface="Arial" panose="020B0604020202020204" pitchFamily="34" charset="0"/>
              </a:rPr>
              <a:t>Next steps:</a:t>
            </a:r>
          </a:p>
        </p:txBody>
      </p:sp>
      <p:sp>
        <p:nvSpPr>
          <p:cNvPr id="3" name="Content Placeholder 2">
            <a:extLst>
              <a:ext uri="{FF2B5EF4-FFF2-40B4-BE49-F238E27FC236}">
                <a16:creationId xmlns:a16="http://schemas.microsoft.com/office/drawing/2014/main" id="{DB97D8A8-78EF-FD44-B9AD-7FFAD3DF511E}"/>
              </a:ext>
            </a:extLst>
          </p:cNvPr>
          <p:cNvSpPr>
            <a:spLocks noGrp="1"/>
          </p:cNvSpPr>
          <p:nvPr>
            <p:ph idx="1"/>
          </p:nvPr>
        </p:nvSpPr>
        <p:spPr>
          <a:xfrm>
            <a:off x="407701" y="1104181"/>
            <a:ext cx="10972800" cy="5493170"/>
          </a:xfrm>
        </p:spPr>
        <p:txBody>
          <a:bodyPr>
            <a:normAutofit fontScale="70000" lnSpcReduction="20000"/>
          </a:bodyPr>
          <a:lstStyle/>
          <a:p>
            <a:r>
              <a:rPr lang="en-US" sz="4100" dirty="0">
                <a:solidFill>
                  <a:srgbClr val="EF3697"/>
                </a:solidFill>
                <a:latin typeface="+mn-lt"/>
              </a:rPr>
              <a:t>Trainees: </a:t>
            </a:r>
          </a:p>
          <a:p>
            <a:pPr lvl="1"/>
            <a:r>
              <a:rPr lang="en-US" sz="3567" dirty="0">
                <a:latin typeface="+mn-lt"/>
              </a:rPr>
              <a:t>Discussing training pathway with supervisors/TPDs</a:t>
            </a:r>
          </a:p>
          <a:p>
            <a:pPr lvl="1"/>
            <a:r>
              <a:rPr lang="en-US" sz="3567" dirty="0">
                <a:latin typeface="+mn-lt"/>
              </a:rPr>
              <a:t>Thinking about future career plans</a:t>
            </a:r>
          </a:p>
          <a:p>
            <a:r>
              <a:rPr lang="en-US" sz="4100" dirty="0">
                <a:solidFill>
                  <a:srgbClr val="EF3697"/>
                </a:solidFill>
                <a:latin typeface="+mn-lt"/>
              </a:rPr>
              <a:t>College Tutors</a:t>
            </a:r>
          </a:p>
          <a:p>
            <a:pPr lvl="1"/>
            <a:r>
              <a:rPr lang="en-US" sz="3567" dirty="0">
                <a:latin typeface="+mn-lt"/>
              </a:rPr>
              <a:t>Planning and delivering local events to educate trainees and trainers</a:t>
            </a:r>
          </a:p>
          <a:p>
            <a:pPr lvl="1"/>
            <a:r>
              <a:rPr lang="en-US" sz="3567" dirty="0">
                <a:latin typeface="+mn-lt"/>
              </a:rPr>
              <a:t>Promoting ‘the </a:t>
            </a:r>
            <a:r>
              <a:rPr lang="en-US" sz="3567" dirty="0" err="1">
                <a:latin typeface="+mn-lt"/>
              </a:rPr>
              <a:t>paediatrician</a:t>
            </a:r>
            <a:r>
              <a:rPr lang="en-US" sz="3567" dirty="0">
                <a:latin typeface="+mn-lt"/>
              </a:rPr>
              <a:t> of the future’ document</a:t>
            </a:r>
          </a:p>
          <a:p>
            <a:pPr lvl="1"/>
            <a:r>
              <a:rPr lang="en-US" sz="3567" dirty="0">
                <a:latin typeface="+mn-lt"/>
              </a:rPr>
              <a:t>Developing local teaching and training links with related specialties (CAMHS, Public health, primary care)</a:t>
            </a:r>
          </a:p>
          <a:p>
            <a:pPr lvl="1"/>
            <a:r>
              <a:rPr lang="en-US" sz="3567" dirty="0">
                <a:latin typeface="+mn-lt"/>
              </a:rPr>
              <a:t>Become familiar with Progress+ curriculum</a:t>
            </a:r>
          </a:p>
          <a:p>
            <a:r>
              <a:rPr lang="en-US" sz="4100" dirty="0">
                <a:solidFill>
                  <a:srgbClr val="EF3697"/>
                </a:solidFill>
                <a:latin typeface="+mn-lt"/>
              </a:rPr>
              <a:t>Schools</a:t>
            </a:r>
          </a:p>
          <a:p>
            <a:pPr lvl="1"/>
            <a:r>
              <a:rPr lang="en-US" sz="3567" dirty="0">
                <a:latin typeface="+mn-lt"/>
              </a:rPr>
              <a:t>Reviewing placements and any necessary post reconfiguration</a:t>
            </a:r>
          </a:p>
          <a:p>
            <a:pPr lvl="1"/>
            <a:r>
              <a:rPr lang="en-US" sz="3567" dirty="0">
                <a:latin typeface="+mn-lt"/>
              </a:rPr>
              <a:t>TPDs working with trainees to plan training pathways</a:t>
            </a:r>
          </a:p>
          <a:p>
            <a:pPr lvl="1"/>
            <a:r>
              <a:rPr lang="en-US" sz="3567" dirty="0">
                <a:latin typeface="+mn-lt"/>
              </a:rPr>
              <a:t>Reviewing supervision models and moving to longitudinal supervision</a:t>
            </a:r>
          </a:p>
          <a:p>
            <a:pPr lvl="1"/>
            <a:r>
              <a:rPr lang="en-US" sz="3567" dirty="0">
                <a:latin typeface="+mn-lt"/>
              </a:rPr>
              <a:t>Working with units to provide subspecialty taster opportunities</a:t>
            </a:r>
          </a:p>
          <a:p>
            <a:pPr lvl="1"/>
            <a:endParaRPr lang="en-US" sz="3567" dirty="0">
              <a:solidFill>
                <a:srgbClr val="EF3697"/>
              </a:solidFill>
              <a:latin typeface="+mn-lt"/>
            </a:endParaRPr>
          </a:p>
          <a:p>
            <a:pPr lvl="1"/>
            <a:endParaRPr lang="en-US" sz="3567" dirty="0">
              <a:solidFill>
                <a:srgbClr val="EF3697"/>
              </a:solidFill>
              <a:latin typeface="+mn-lt"/>
            </a:endParaRPr>
          </a:p>
          <a:p>
            <a:endParaRPr lang="en-US" dirty="0"/>
          </a:p>
        </p:txBody>
      </p:sp>
    </p:spTree>
    <p:extLst>
      <p:ext uri="{BB962C8B-B14F-4D97-AF65-F5344CB8AC3E}">
        <p14:creationId xmlns:p14="http://schemas.microsoft.com/office/powerpoint/2010/main" val="427339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1ECD-F697-684F-BADF-99758961470E}"/>
              </a:ext>
            </a:extLst>
          </p:cNvPr>
          <p:cNvSpPr>
            <a:spLocks noGrp="1"/>
          </p:cNvSpPr>
          <p:nvPr>
            <p:ph type="title"/>
          </p:nvPr>
        </p:nvSpPr>
        <p:spPr/>
        <p:txBody>
          <a:bodyPr>
            <a:normAutofit/>
          </a:bodyPr>
          <a:lstStyle/>
          <a:p>
            <a:r>
              <a:rPr lang="en-US" sz="3200" b="1" dirty="0">
                <a:solidFill>
                  <a:srgbClr val="F93296"/>
                </a:solidFill>
                <a:latin typeface="Arial" panose="020B0604020202020204" pitchFamily="34" charset="0"/>
                <a:cs typeface="Arial" panose="020B0604020202020204" pitchFamily="34" charset="0"/>
              </a:rPr>
              <a:t>Next steps: Clinical Leads</a:t>
            </a:r>
          </a:p>
        </p:txBody>
      </p:sp>
      <p:sp>
        <p:nvSpPr>
          <p:cNvPr id="3" name="Content Placeholder 2">
            <a:extLst>
              <a:ext uri="{FF2B5EF4-FFF2-40B4-BE49-F238E27FC236}">
                <a16:creationId xmlns:a16="http://schemas.microsoft.com/office/drawing/2014/main" id="{DB97D8A8-78EF-FD44-B9AD-7FFAD3DF511E}"/>
              </a:ext>
            </a:extLst>
          </p:cNvPr>
          <p:cNvSpPr>
            <a:spLocks noGrp="1"/>
          </p:cNvSpPr>
          <p:nvPr>
            <p:ph idx="1"/>
          </p:nvPr>
        </p:nvSpPr>
        <p:spPr>
          <a:xfrm>
            <a:off x="305013" y="894732"/>
            <a:ext cx="10972800" cy="5493170"/>
          </a:xfrm>
        </p:spPr>
        <p:txBody>
          <a:bodyPr>
            <a:normAutofit fontScale="92500" lnSpcReduction="20000"/>
          </a:bodyPr>
          <a:lstStyle/>
          <a:p>
            <a:r>
              <a:rPr lang="en-US" sz="4100" dirty="0">
                <a:solidFill>
                  <a:schemeClr val="tx1"/>
                </a:solidFill>
                <a:latin typeface="+mn-lt"/>
              </a:rPr>
              <a:t>Discuss post reviews with TPD/Head of school</a:t>
            </a:r>
          </a:p>
          <a:p>
            <a:r>
              <a:rPr lang="en-US" sz="4100" dirty="0">
                <a:solidFill>
                  <a:schemeClr val="tx1"/>
                </a:solidFill>
                <a:latin typeface="+mn-lt"/>
              </a:rPr>
              <a:t>Review </a:t>
            </a:r>
            <a:r>
              <a:rPr lang="en-US" sz="4100" dirty="0" err="1">
                <a:solidFill>
                  <a:schemeClr val="tx1"/>
                </a:solidFill>
                <a:latin typeface="+mn-lt"/>
              </a:rPr>
              <a:t>rotas</a:t>
            </a:r>
            <a:r>
              <a:rPr lang="en-US" sz="4100" dirty="0">
                <a:solidFill>
                  <a:schemeClr val="tx1"/>
                </a:solidFill>
                <a:latin typeface="+mn-lt"/>
              </a:rPr>
              <a:t> to improve balance of service/training and to facilitate self </a:t>
            </a:r>
            <a:r>
              <a:rPr lang="en-US" sz="4100">
                <a:solidFill>
                  <a:schemeClr val="tx1"/>
                </a:solidFill>
                <a:latin typeface="+mn-lt"/>
              </a:rPr>
              <a:t>development time.</a:t>
            </a:r>
            <a:endParaRPr lang="en-US" sz="4100" dirty="0">
              <a:solidFill>
                <a:schemeClr val="tx1"/>
              </a:solidFill>
              <a:latin typeface="+mn-lt"/>
            </a:endParaRPr>
          </a:p>
          <a:p>
            <a:r>
              <a:rPr lang="en-US" sz="4100" dirty="0">
                <a:solidFill>
                  <a:schemeClr val="tx1"/>
                </a:solidFill>
                <a:latin typeface="+mn-lt"/>
              </a:rPr>
              <a:t>Consider creating innovative and attractive OOP opportunities</a:t>
            </a:r>
          </a:p>
          <a:p>
            <a:r>
              <a:rPr lang="en-US" sz="4100" dirty="0">
                <a:solidFill>
                  <a:schemeClr val="tx1"/>
                </a:solidFill>
                <a:latin typeface="+mn-lt"/>
              </a:rPr>
              <a:t>Widen </a:t>
            </a:r>
            <a:r>
              <a:rPr lang="en-US" sz="4100" dirty="0" err="1">
                <a:solidFill>
                  <a:schemeClr val="tx1"/>
                </a:solidFill>
                <a:latin typeface="+mn-lt"/>
              </a:rPr>
              <a:t>multiprofessional</a:t>
            </a:r>
            <a:r>
              <a:rPr lang="en-US" sz="4100" dirty="0">
                <a:solidFill>
                  <a:schemeClr val="tx1"/>
                </a:solidFill>
                <a:latin typeface="+mn-lt"/>
              </a:rPr>
              <a:t> and AHP workforce.</a:t>
            </a:r>
          </a:p>
          <a:p>
            <a:r>
              <a:rPr lang="en-US" sz="4100" dirty="0">
                <a:solidFill>
                  <a:schemeClr val="tx1"/>
                </a:solidFill>
                <a:latin typeface="+mn-lt"/>
              </a:rPr>
              <a:t>Review local supervision models</a:t>
            </a:r>
          </a:p>
          <a:p>
            <a:r>
              <a:rPr lang="en-US" sz="4100" dirty="0">
                <a:solidFill>
                  <a:schemeClr val="tx1"/>
                </a:solidFill>
                <a:latin typeface="+mn-lt"/>
              </a:rPr>
              <a:t>Review consultant working patterns</a:t>
            </a:r>
          </a:p>
          <a:p>
            <a:r>
              <a:rPr lang="en-US" sz="4100" dirty="0">
                <a:solidFill>
                  <a:schemeClr val="tx1"/>
                </a:solidFill>
                <a:latin typeface="+mn-lt"/>
              </a:rPr>
              <a:t>Identify opportunities for enhanced training links with CAMHS, Public health and working with ICS</a:t>
            </a:r>
          </a:p>
          <a:p>
            <a:endParaRPr lang="en-US" sz="4100" dirty="0">
              <a:solidFill>
                <a:schemeClr val="tx1"/>
              </a:solidFill>
              <a:latin typeface="+mn-lt"/>
            </a:endParaRPr>
          </a:p>
          <a:p>
            <a:pPr lvl="1"/>
            <a:endParaRPr lang="en-US" sz="3567" dirty="0">
              <a:solidFill>
                <a:srgbClr val="EF3697"/>
              </a:solidFill>
              <a:latin typeface="+mn-lt"/>
            </a:endParaRPr>
          </a:p>
          <a:p>
            <a:endParaRPr lang="en-US" dirty="0"/>
          </a:p>
        </p:txBody>
      </p:sp>
    </p:spTree>
    <p:extLst>
      <p:ext uri="{BB962C8B-B14F-4D97-AF65-F5344CB8AC3E}">
        <p14:creationId xmlns:p14="http://schemas.microsoft.com/office/powerpoint/2010/main" val="2957686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8731CD11-FFBE-A846-83C2-7B6938CFA8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46"/>
          <a:stretch/>
        </p:blipFill>
        <p:spPr bwMode="auto">
          <a:xfrm>
            <a:off x="1524" y="-3369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A6D7F71-11CD-FF49-BB0E-829EF761CF2F}"/>
              </a:ext>
            </a:extLst>
          </p:cNvPr>
          <p:cNvSpPr/>
          <p:nvPr/>
        </p:nvSpPr>
        <p:spPr>
          <a:xfrm>
            <a:off x="5067514" y="5622697"/>
            <a:ext cx="2056973" cy="1200329"/>
          </a:xfrm>
          <a:prstGeom prst="rect">
            <a:avLst/>
          </a:prstGeom>
          <a:noFill/>
        </p:spPr>
        <p:txBody>
          <a:bodyPr wrap="none" lIns="91440" tIns="45720" rIns="91440" bIns="45720">
            <a:spAutoFit/>
            <a:scene3d>
              <a:camera prst="perspectiveLeft"/>
              <a:lightRig rig="threePt" dir="t"/>
            </a:scene3d>
            <a:sp3d extrusionH="6350">
              <a:bevelT w="38100" h="38100"/>
              <a:contourClr>
                <a:srgbClr val="27477F"/>
              </a:contourClr>
            </a:sp3d>
          </a:bodyPr>
          <a:lstStyle/>
          <a:p>
            <a:pPr algn="ctr"/>
            <a:r>
              <a:rPr lang="en-GB" sz="7200" b="1" dirty="0">
                <a:ln w="13462">
                  <a:noFill/>
                  <a:prstDash val="solid"/>
                </a:ln>
                <a:solidFill>
                  <a:srgbClr val="018EB2"/>
                </a:solidFill>
                <a:effectLst>
                  <a:outerShdw blurRad="50800" dist="166103" dir="19680000" algn="tl" rotWithShape="0">
                    <a:prstClr val="black">
                      <a:alpha val="40000"/>
                    </a:prstClr>
                  </a:outerShdw>
                </a:effectLst>
              </a:rPr>
              <a:t>2023</a:t>
            </a:r>
          </a:p>
        </p:txBody>
      </p:sp>
      <p:sp>
        <p:nvSpPr>
          <p:cNvPr id="2" name="Rectangle 1">
            <a:extLst>
              <a:ext uri="{FF2B5EF4-FFF2-40B4-BE49-F238E27FC236}">
                <a16:creationId xmlns:a16="http://schemas.microsoft.com/office/drawing/2014/main" id="{E97B5681-4A21-4562-AEEB-4EBD717CBFFE}"/>
              </a:ext>
            </a:extLst>
          </p:cNvPr>
          <p:cNvSpPr/>
          <p:nvPr/>
        </p:nvSpPr>
        <p:spPr>
          <a:xfrm>
            <a:off x="958789" y="300492"/>
            <a:ext cx="10821879" cy="1077218"/>
          </a:xfrm>
          <a:prstGeom prst="rect">
            <a:avLst/>
          </a:prstGeom>
        </p:spPr>
        <p:txBody>
          <a:bodyPr wrap="square">
            <a:spAutoFit/>
          </a:bodyPr>
          <a:lstStyle/>
          <a:p>
            <a:pPr algn="ctr"/>
            <a:r>
              <a:rPr lang="en-GB" sz="3200" b="1" dirty="0">
                <a:solidFill>
                  <a:srgbClr val="EF3697"/>
                </a:solidFill>
                <a:latin typeface="Tahoma" panose="020B0604030504040204" pitchFamily="34" charset="0"/>
              </a:rPr>
              <a:t>Progress+ </a:t>
            </a:r>
            <a:r>
              <a:rPr lang="en-GB" sz="3200" b="1" dirty="0">
                <a:solidFill>
                  <a:srgbClr val="000000"/>
                </a:solidFill>
                <a:latin typeface="Tahoma" panose="020B0604030504040204" pitchFamily="34" charset="0"/>
              </a:rPr>
              <a:t>will be implemented in August/September 2023 </a:t>
            </a:r>
            <a:endParaRPr lang="en-GB" sz="3200" b="1" dirty="0"/>
          </a:p>
        </p:txBody>
      </p:sp>
    </p:spTree>
    <p:extLst>
      <p:ext uri="{BB962C8B-B14F-4D97-AF65-F5344CB8AC3E}">
        <p14:creationId xmlns:p14="http://schemas.microsoft.com/office/powerpoint/2010/main" val="2692042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txBox="1">
            <a:spLocks/>
          </p:cNvSpPr>
          <p:nvPr/>
        </p:nvSpPr>
        <p:spPr>
          <a:xfrm>
            <a:off x="407701" y="24752"/>
            <a:ext cx="8788057" cy="1152127"/>
          </a:xfrm>
          <a:prstGeom prst="rect">
            <a:avLst/>
          </a:prstGeom>
        </p:spPr>
        <p:txBody>
          <a:bodyPr vert="horz" lIns="91420" tIns="45711" rIns="91420" bIns="45711" rtlCol="0" anchor="ctr">
            <a:normAutofit/>
          </a:bodyPr>
          <a:lstStyle>
            <a:lvl1pPr algn="ctr" defTabSz="914400" rtl="0" eaLnBrk="1" latinLnBrk="0" hangingPunct="1">
              <a:spcBef>
                <a:spcPct val="0"/>
              </a:spcBef>
              <a:buNone/>
              <a:defRPr sz="4400" b="1" kern="1200">
                <a:solidFill>
                  <a:srgbClr val="E83089"/>
                </a:solidFill>
                <a:latin typeface="+mj-lt"/>
                <a:ea typeface="+mj-ea"/>
                <a:cs typeface="+mj-cs"/>
              </a:defRPr>
            </a:lvl1pPr>
          </a:lstStyle>
          <a:p>
            <a:pPr algn="l"/>
            <a:r>
              <a:rPr lang="en-GB" sz="3200" dirty="0">
                <a:solidFill>
                  <a:srgbClr val="EF3697"/>
                </a:solidFill>
                <a:latin typeface="Arial" panose="020B0604020202020204" pitchFamily="34" charset="0"/>
                <a:cs typeface="Arial" panose="020B0604020202020204" pitchFamily="34" charset="0"/>
              </a:rPr>
              <a:t>Progress+ Curriculum </a:t>
            </a:r>
          </a:p>
        </p:txBody>
      </p:sp>
      <p:sp>
        <p:nvSpPr>
          <p:cNvPr id="5" name="Content Placeholder 4"/>
          <p:cNvSpPr>
            <a:spLocks noGrp="1"/>
          </p:cNvSpPr>
          <p:nvPr>
            <p:ph idx="1"/>
          </p:nvPr>
        </p:nvSpPr>
        <p:spPr/>
        <p:txBody>
          <a:bodyPr>
            <a:normAutofit fontScale="85000" lnSpcReduction="20000"/>
          </a:bodyPr>
          <a:lstStyle/>
          <a:p>
            <a:pPr marL="0" indent="0">
              <a:buNone/>
            </a:pPr>
            <a:r>
              <a:rPr lang="en-GB" b="1" dirty="0">
                <a:latin typeface="+mn-lt"/>
              </a:rPr>
              <a:t>For more details..</a:t>
            </a:r>
          </a:p>
          <a:p>
            <a:r>
              <a:rPr lang="en-GB" dirty="0">
                <a:latin typeface="+mn-lt"/>
              </a:rPr>
              <a:t>Check out our information packed </a:t>
            </a:r>
            <a:r>
              <a:rPr lang="en-GB" b="1" dirty="0">
                <a:latin typeface="+mn-lt"/>
              </a:rPr>
              <a:t>landing page</a:t>
            </a:r>
            <a:r>
              <a:rPr lang="en-GB" dirty="0">
                <a:latin typeface="+mn-lt"/>
              </a:rPr>
              <a:t> on the RCPCH website, devoted to updates and announcements about the move to </a:t>
            </a:r>
            <a:r>
              <a:rPr lang="en-GB" b="1" dirty="0">
                <a:solidFill>
                  <a:srgbClr val="FF00A6"/>
                </a:solidFill>
                <a:latin typeface="+mn-lt"/>
              </a:rPr>
              <a:t>Progress+.</a:t>
            </a:r>
          </a:p>
          <a:p>
            <a:r>
              <a:rPr lang="en-GB" dirty="0">
                <a:latin typeface="+mn-lt"/>
              </a:rPr>
              <a:t>Just type in ‘</a:t>
            </a:r>
            <a:r>
              <a:rPr lang="en-GB" b="1" dirty="0">
                <a:solidFill>
                  <a:srgbClr val="FF00A6"/>
                </a:solidFill>
                <a:latin typeface="+mn-lt"/>
              </a:rPr>
              <a:t>Progress+</a:t>
            </a:r>
            <a:r>
              <a:rPr lang="en-GB" dirty="0">
                <a:latin typeface="+mn-lt"/>
              </a:rPr>
              <a:t>’ in the search box on the website to find out more!</a:t>
            </a:r>
          </a:p>
          <a:p>
            <a:r>
              <a:rPr lang="en-GB" dirty="0">
                <a:latin typeface="+mn-lt"/>
              </a:rPr>
              <a:t>For questions and advice email: </a:t>
            </a:r>
            <a:r>
              <a:rPr lang="en-GB" sz="2400" dirty="0">
                <a:latin typeface="+mn-lt"/>
                <a:hlinkClick r:id="rId3"/>
              </a:rPr>
              <a:t>progress-plus@rcpch.ac.uk</a:t>
            </a:r>
            <a:endParaRPr lang="en-GB" sz="2400" dirty="0">
              <a:latin typeface="+mn-lt"/>
            </a:endParaRPr>
          </a:p>
          <a:p>
            <a:r>
              <a:rPr lang="en-GB" dirty="0">
                <a:latin typeface="+mn-lt"/>
              </a:rPr>
              <a:t>RCPCH Training and Assessment team are very happy to support college tutors or schools with resources, planning or delivery of local events.</a:t>
            </a:r>
          </a:p>
          <a:p>
            <a:pPr lvl="1"/>
            <a:endParaRPr lang="en-GB" dirty="0"/>
          </a:p>
          <a:p>
            <a:pPr marL="457200" lvl="1" indent="0">
              <a:buNone/>
            </a:pPr>
            <a:endParaRPr lang="en-GB" dirty="0"/>
          </a:p>
          <a:p>
            <a:endParaRPr lang="en-GB" dirty="0"/>
          </a:p>
          <a:p>
            <a:pPr lvl="1"/>
            <a:endParaRPr lang="en-US" dirty="0"/>
          </a:p>
          <a:p>
            <a:endParaRPr lang="en-US" dirty="0"/>
          </a:p>
          <a:p>
            <a:endParaRPr lang="en-GB" dirty="0"/>
          </a:p>
          <a:p>
            <a:endParaRPr lang="en-GB" dirty="0"/>
          </a:p>
        </p:txBody>
      </p:sp>
    </p:spTree>
    <p:extLst>
      <p:ext uri="{BB962C8B-B14F-4D97-AF65-F5344CB8AC3E}">
        <p14:creationId xmlns:p14="http://schemas.microsoft.com/office/powerpoint/2010/main" val="3659235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BB27-142B-5E4E-B532-7C3BDDAD0E0D}"/>
              </a:ext>
            </a:extLst>
          </p:cNvPr>
          <p:cNvSpPr>
            <a:spLocks noGrp="1"/>
          </p:cNvSpPr>
          <p:nvPr>
            <p:ph type="ctrTitle"/>
          </p:nvPr>
        </p:nvSpPr>
        <p:spPr/>
        <p:txBody>
          <a:bodyPr/>
          <a:lstStyle/>
          <a:p>
            <a:r>
              <a:rPr lang="en-US" b="1" dirty="0">
                <a:solidFill>
                  <a:srgbClr val="EF3697"/>
                </a:solidFill>
                <a:latin typeface="Arial" panose="020B0604020202020204" pitchFamily="34" charset="0"/>
                <a:cs typeface="Arial" panose="020B0604020202020204" pitchFamily="34" charset="0"/>
              </a:rPr>
              <a:t>Any Questions?</a:t>
            </a:r>
          </a:p>
        </p:txBody>
      </p:sp>
      <p:sp>
        <p:nvSpPr>
          <p:cNvPr id="3" name="Subtitle 2">
            <a:extLst>
              <a:ext uri="{FF2B5EF4-FFF2-40B4-BE49-F238E27FC236}">
                <a16:creationId xmlns:a16="http://schemas.microsoft.com/office/drawing/2014/main" id="{4C4B6C6E-C5A7-3548-B4DD-43023A5E83BC}"/>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2CBE41A0-C8FF-BA47-956D-A708B37616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88594" y="6217648"/>
            <a:ext cx="1255601" cy="613019"/>
          </a:xfrm>
          <a:prstGeom prst="rect">
            <a:avLst/>
          </a:prstGeom>
        </p:spPr>
      </p:pic>
    </p:spTree>
    <p:extLst>
      <p:ext uri="{BB962C8B-B14F-4D97-AF65-F5344CB8AC3E}">
        <p14:creationId xmlns:p14="http://schemas.microsoft.com/office/powerpoint/2010/main" val="1832807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5E0F67A1A29C46B77339642D797438" ma:contentTypeVersion="14" ma:contentTypeDescription="Create a new document." ma:contentTypeScope="" ma:versionID="426dd3cd9f3ab800e52e18d5155ad5e5">
  <xsd:schema xmlns:xsd="http://www.w3.org/2001/XMLSchema" xmlns:xs="http://www.w3.org/2001/XMLSchema" xmlns:p="http://schemas.microsoft.com/office/2006/metadata/properties" xmlns:ns2="70ad50b6-87c7-4272-a2ba-8e28f1ca9db5" xmlns:ns3="a2b9b643-6b80-476e-b236-2d76b660a680" targetNamespace="http://schemas.microsoft.com/office/2006/metadata/properties" ma:root="true" ma:fieldsID="ba25b6bbbe4bc4abc7b0b364cc371436" ns2:_="" ns3:_="">
    <xsd:import namespace="70ad50b6-87c7-4272-a2ba-8e28f1ca9db5"/>
    <xsd:import namespace="a2b9b643-6b80-476e-b236-2d76b660a68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ad50b6-87c7-4272-a2ba-8e28f1ca9d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2c748ba-2422-442a-8da0-8c3a11393106"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b9b643-6b80-476e-b236-2d76b660a68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1686bc9f-1fdd-4fe7-acac-b06cc0666799}" ma:internalName="TaxCatchAll" ma:showField="CatchAllData" ma:web="a2b9b643-6b80-476e-b236-2d76b660a6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0ad50b6-87c7-4272-a2ba-8e28f1ca9db5">
      <Terms xmlns="http://schemas.microsoft.com/office/infopath/2007/PartnerControls"/>
    </lcf76f155ced4ddcb4097134ff3c332f>
    <TaxCatchAll xmlns="a2b9b643-6b80-476e-b236-2d76b660a68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C53629-41AE-4F69-837F-A57AF9E594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ad50b6-87c7-4272-a2ba-8e28f1ca9db5"/>
    <ds:schemaRef ds:uri="a2b9b643-6b80-476e-b236-2d76b660a6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7A300E-C9E5-4548-9FF5-7E8C3502F504}">
  <ds:schemaRefs>
    <ds:schemaRef ds:uri="http://schemas.microsoft.com/office/2006/metadata/properties"/>
    <ds:schemaRef ds:uri="http://schemas.microsoft.com/office/infopath/2007/PartnerControls"/>
    <ds:schemaRef ds:uri="70ad50b6-87c7-4272-a2ba-8e28f1ca9db5"/>
    <ds:schemaRef ds:uri="a2b9b643-6b80-476e-b236-2d76b660a680"/>
  </ds:schemaRefs>
</ds:datastoreItem>
</file>

<file path=customXml/itemProps3.xml><?xml version="1.0" encoding="utf-8"?>
<ds:datastoreItem xmlns:ds="http://schemas.openxmlformats.org/officeDocument/2006/customXml" ds:itemID="{92D0B1BC-0C23-45A6-B72B-EBFC96F9B5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7330</TotalTime>
  <Words>2835</Words>
  <Application>Microsoft Office PowerPoint</Application>
  <PresentationFormat>Widescreen</PresentationFormat>
  <Paragraphs>392</Paragraphs>
  <Slides>26</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Calibri Light</vt:lpstr>
      <vt:lpstr>Courier New</vt:lpstr>
      <vt:lpstr>Montserrat</vt:lpstr>
      <vt:lpstr>Symbol</vt:lpstr>
      <vt:lpstr>Tahoma</vt:lpstr>
      <vt:lpstr>Office Theme</vt:lpstr>
      <vt:lpstr>1_Office Theme</vt:lpstr>
      <vt:lpstr>From Progress  to Progress + What does it mean for Clinical Leads and Services</vt:lpstr>
      <vt:lpstr>Progress: 2018</vt:lpstr>
      <vt:lpstr>PowerPoint Presentation</vt:lpstr>
      <vt:lpstr>PowerPoint Presentation</vt:lpstr>
      <vt:lpstr>PowerPoint Presentation</vt:lpstr>
      <vt:lpstr>PowerPoint Presentation</vt:lpstr>
      <vt:lpstr>PowerPoint Presentation</vt:lpstr>
      <vt:lpstr>Core Training</vt:lpstr>
      <vt:lpstr>Core Training</vt:lpstr>
      <vt:lpstr>Specialty Training</vt:lpstr>
      <vt:lpstr>PowerPoint Presentation</vt:lpstr>
      <vt:lpstr>Considerations for service</vt:lpstr>
      <vt:lpstr>Considerations for service</vt:lpstr>
      <vt:lpstr>Considerations for service</vt:lpstr>
      <vt:lpstr>Transition Period 2023 onwards</vt:lpstr>
      <vt:lpstr>Trainees finishing ST1-ST3 in Summer 2023</vt:lpstr>
      <vt:lpstr>Trainees finishing ST5- ST7 in Summer 2023</vt:lpstr>
      <vt:lpstr>Trainees finishing ST4 in Summer 2023</vt:lpstr>
      <vt:lpstr>Trainees finishing ST4 in Summer 2023</vt:lpstr>
      <vt:lpstr>What does this mean during transition period?</vt:lpstr>
      <vt:lpstr>Beyond the transition period</vt:lpstr>
      <vt:lpstr>Next steps:</vt:lpstr>
      <vt:lpstr>Next steps: Clinical Leads</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Evans</dc:creator>
  <cp:lastModifiedBy>Lizzie Allen</cp:lastModifiedBy>
  <cp:revision>303</cp:revision>
  <cp:lastPrinted>2022-03-03T08:48:35Z</cp:lastPrinted>
  <dcterms:created xsi:type="dcterms:W3CDTF">2018-08-25T16:55:04Z</dcterms:created>
  <dcterms:modified xsi:type="dcterms:W3CDTF">2022-08-24T10:00:10Z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0x010100ED5E0F67A1A29C46B77339642D797438</vt:lpwstr>
  </property>
  <property fmtid="{D5CDD505-2E9C-101B-9397-08002B2CF9AE}" pid="3" name="MediaServiceImageTags">
    <vt:lpwstr/>
  </property>
</Properties>
</file>