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mp" ContentType="image/p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6"/>
  </p:notesMasterIdLst>
  <p:handoutMasterIdLst>
    <p:handoutMasterId r:id="rId27"/>
  </p:handoutMasterIdLst>
  <p:sldIdLst>
    <p:sldId id="256" r:id="rId5"/>
    <p:sldId id="264" r:id="rId6"/>
    <p:sldId id="283" r:id="rId7"/>
    <p:sldId id="284" r:id="rId8"/>
    <p:sldId id="285" r:id="rId9"/>
    <p:sldId id="260" r:id="rId10"/>
    <p:sldId id="282" r:id="rId11"/>
    <p:sldId id="275" r:id="rId12"/>
    <p:sldId id="271" r:id="rId13"/>
    <p:sldId id="274" r:id="rId14"/>
    <p:sldId id="280" r:id="rId15"/>
    <p:sldId id="279" r:id="rId16"/>
    <p:sldId id="272" r:id="rId17"/>
    <p:sldId id="261" r:id="rId18"/>
    <p:sldId id="276" r:id="rId19"/>
    <p:sldId id="265" r:id="rId20"/>
    <p:sldId id="267" r:id="rId21"/>
    <p:sldId id="278" r:id="rId22"/>
    <p:sldId id="281" r:id="rId23"/>
    <p:sldId id="262" r:id="rId24"/>
    <p:sldId id="277" r:id="rId25"/>
  </p:sldIdLst>
  <p:sldSz cx="9144000" cy="6858000" type="screen4x3"/>
  <p:notesSz cx="6858000" cy="923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ail Davison" initials="GD"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3333CC"/>
    <a:srgbClr val="11A7F2"/>
    <a:srgbClr val="0D0D58"/>
    <a:srgbClr val="4D4D4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0922CAB-483B-4C5C-94C6-35107F3B76D1}" v="67" dt="2024-12-16T12:39:46.87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684" autoAdjust="0"/>
    <p:restoredTop sz="73380" autoAdjust="0"/>
  </p:normalViewPr>
  <p:slideViewPr>
    <p:cSldViewPr>
      <p:cViewPr varScale="1">
        <p:scale>
          <a:sx n="64" d="100"/>
          <a:sy n="64" d="100"/>
        </p:scale>
        <p:origin x="1260" y="48"/>
      </p:cViewPr>
      <p:guideLst>
        <p:guide orient="horz" pos="2160"/>
        <p:guide pos="2880"/>
      </p:guideLst>
    </p:cSldViewPr>
  </p:slideViewPr>
  <p:outlineViewPr>
    <p:cViewPr>
      <p:scale>
        <a:sx n="33" d="100"/>
        <a:sy n="33" d="100"/>
      </p:scale>
      <p:origin x="0" y="948"/>
    </p:cViewPr>
  </p:outlineViewPr>
  <p:notesTextViewPr>
    <p:cViewPr>
      <p:scale>
        <a:sx n="1" d="1"/>
        <a:sy n="1" d="1"/>
      </p:scale>
      <p:origin x="0" y="0"/>
    </p:cViewPr>
  </p:notesTextViewPr>
  <p:notesViewPr>
    <p:cSldViewPr>
      <p:cViewPr varScale="1">
        <p:scale>
          <a:sx n="171" d="100"/>
          <a:sy n="171" d="100"/>
        </p:scale>
        <p:origin x="100" y="94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viewProps" Target="viewProp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eronica Sagyaman" userId="41672d21-0f22-4a0c-be57-e92358a52c17" providerId="ADAL" clId="{60922CAB-483B-4C5C-94C6-35107F3B76D1}"/>
    <pc:docChg chg="undo custSel addSld delSld modSld sldOrd modMainMaster">
      <pc:chgData name="Veronica Sagyaman" userId="41672d21-0f22-4a0c-be57-e92358a52c17" providerId="ADAL" clId="{60922CAB-483B-4C5C-94C6-35107F3B76D1}" dt="2024-12-16T12:40:27.535" v="464" actId="207"/>
      <pc:docMkLst>
        <pc:docMk/>
      </pc:docMkLst>
      <pc:sldChg chg="addSp delSp modSp mod">
        <pc:chgData name="Veronica Sagyaman" userId="41672d21-0f22-4a0c-be57-e92358a52c17" providerId="ADAL" clId="{60922CAB-483B-4C5C-94C6-35107F3B76D1}" dt="2024-12-16T12:02:44.307" v="49" actId="404"/>
        <pc:sldMkLst>
          <pc:docMk/>
          <pc:sldMk cId="1158440036" sldId="256"/>
        </pc:sldMkLst>
        <pc:spChg chg="mod">
          <ac:chgData name="Veronica Sagyaman" userId="41672d21-0f22-4a0c-be57-e92358a52c17" providerId="ADAL" clId="{60922CAB-483B-4C5C-94C6-35107F3B76D1}" dt="2024-12-16T12:02:44.307" v="49" actId="404"/>
          <ac:spMkLst>
            <pc:docMk/>
            <pc:sldMk cId="1158440036" sldId="256"/>
            <ac:spMk id="2" creationId="{00000000-0000-0000-0000-000000000000}"/>
          </ac:spMkLst>
        </pc:spChg>
        <pc:graphicFrameChg chg="add del mod">
          <ac:chgData name="Veronica Sagyaman" userId="41672d21-0f22-4a0c-be57-e92358a52c17" providerId="ADAL" clId="{60922CAB-483B-4C5C-94C6-35107F3B76D1}" dt="2024-12-16T11:58:04.853" v="1" actId="478"/>
          <ac:graphicFrameMkLst>
            <pc:docMk/>
            <pc:sldMk cId="1158440036" sldId="256"/>
            <ac:graphicFrameMk id="3" creationId="{34B488FF-4250-1AB3-8F9D-6243B74949E2}"/>
          </ac:graphicFrameMkLst>
        </pc:graphicFrameChg>
      </pc:sldChg>
      <pc:sldChg chg="modSp mod">
        <pc:chgData name="Veronica Sagyaman" userId="41672d21-0f22-4a0c-be57-e92358a52c17" providerId="ADAL" clId="{60922CAB-483B-4C5C-94C6-35107F3B76D1}" dt="2024-12-16T12:39:46.870" v="457" actId="20577"/>
        <pc:sldMkLst>
          <pc:docMk/>
          <pc:sldMk cId="4001832368" sldId="260"/>
        </pc:sldMkLst>
        <pc:spChg chg="mod">
          <ac:chgData name="Veronica Sagyaman" userId="41672d21-0f22-4a0c-be57-e92358a52c17" providerId="ADAL" clId="{60922CAB-483B-4C5C-94C6-35107F3B76D1}" dt="2024-12-16T12:29:01.824" v="321" actId="2711"/>
          <ac:spMkLst>
            <pc:docMk/>
            <pc:sldMk cId="4001832368" sldId="260"/>
            <ac:spMk id="5" creationId="{480DB995-E90F-4F26-A771-8AF0E55DF500}"/>
          </ac:spMkLst>
        </pc:spChg>
        <pc:graphicFrameChg chg="mod modGraphic">
          <ac:chgData name="Veronica Sagyaman" userId="41672d21-0f22-4a0c-be57-e92358a52c17" providerId="ADAL" clId="{60922CAB-483B-4C5C-94C6-35107F3B76D1}" dt="2024-12-16T12:39:46.870" v="457" actId="20577"/>
          <ac:graphicFrameMkLst>
            <pc:docMk/>
            <pc:sldMk cId="4001832368" sldId="260"/>
            <ac:graphicFrameMk id="2" creationId="{00000000-0000-0000-0000-000000000000}"/>
          </ac:graphicFrameMkLst>
        </pc:graphicFrameChg>
      </pc:sldChg>
      <pc:sldChg chg="modSp mod">
        <pc:chgData name="Veronica Sagyaman" userId="41672d21-0f22-4a0c-be57-e92358a52c17" providerId="ADAL" clId="{60922CAB-483B-4C5C-94C6-35107F3B76D1}" dt="2024-12-16T12:33:39.647" v="395" actId="27636"/>
        <pc:sldMkLst>
          <pc:docMk/>
          <pc:sldMk cId="4001832368" sldId="261"/>
        </pc:sldMkLst>
        <pc:spChg chg="mod">
          <ac:chgData name="Veronica Sagyaman" userId="41672d21-0f22-4a0c-be57-e92358a52c17" providerId="ADAL" clId="{60922CAB-483B-4C5C-94C6-35107F3B76D1}" dt="2024-12-16T12:33:39.647" v="395" actId="27636"/>
          <ac:spMkLst>
            <pc:docMk/>
            <pc:sldMk cId="4001832368" sldId="261"/>
            <ac:spMk id="5" creationId="{480DB995-E90F-4F26-A771-8AF0E55DF500}"/>
          </ac:spMkLst>
        </pc:spChg>
      </pc:sldChg>
      <pc:sldChg chg="modSp mod">
        <pc:chgData name="Veronica Sagyaman" userId="41672d21-0f22-4a0c-be57-e92358a52c17" providerId="ADAL" clId="{60922CAB-483B-4C5C-94C6-35107F3B76D1}" dt="2024-12-16T12:36:17.707" v="437" actId="1076"/>
        <pc:sldMkLst>
          <pc:docMk/>
          <pc:sldMk cId="2454988078" sldId="262"/>
        </pc:sldMkLst>
        <pc:spChg chg="mod">
          <ac:chgData name="Veronica Sagyaman" userId="41672d21-0f22-4a0c-be57-e92358a52c17" providerId="ADAL" clId="{60922CAB-483B-4C5C-94C6-35107F3B76D1}" dt="2024-12-16T12:36:00.922" v="429" actId="2711"/>
          <ac:spMkLst>
            <pc:docMk/>
            <pc:sldMk cId="2454988078" sldId="262"/>
            <ac:spMk id="4" creationId="{00000000-0000-0000-0000-000000000000}"/>
          </ac:spMkLst>
        </pc:spChg>
        <pc:spChg chg="mod">
          <ac:chgData name="Veronica Sagyaman" userId="41672d21-0f22-4a0c-be57-e92358a52c17" providerId="ADAL" clId="{60922CAB-483B-4C5C-94C6-35107F3B76D1}" dt="2024-12-16T12:36:08.404" v="433" actId="27636"/>
          <ac:spMkLst>
            <pc:docMk/>
            <pc:sldMk cId="2454988078" sldId="262"/>
            <ac:spMk id="5" creationId="{00000000-0000-0000-0000-000000000000}"/>
          </ac:spMkLst>
        </pc:spChg>
        <pc:picChg chg="mod">
          <ac:chgData name="Veronica Sagyaman" userId="41672d21-0f22-4a0c-be57-e92358a52c17" providerId="ADAL" clId="{60922CAB-483B-4C5C-94C6-35107F3B76D1}" dt="2024-12-16T12:36:13.922" v="435" actId="1076"/>
          <ac:picMkLst>
            <pc:docMk/>
            <pc:sldMk cId="2454988078" sldId="262"/>
            <ac:picMk id="1026" creationId="{00000000-0000-0000-0000-000000000000}"/>
          </ac:picMkLst>
        </pc:picChg>
        <pc:picChg chg="mod">
          <ac:chgData name="Veronica Sagyaman" userId="41672d21-0f22-4a0c-be57-e92358a52c17" providerId="ADAL" clId="{60922CAB-483B-4C5C-94C6-35107F3B76D1}" dt="2024-12-16T12:36:17.707" v="437" actId="1076"/>
          <ac:picMkLst>
            <pc:docMk/>
            <pc:sldMk cId="2454988078" sldId="262"/>
            <ac:picMk id="1028" creationId="{00000000-0000-0000-0000-000000000000}"/>
          </ac:picMkLst>
        </pc:picChg>
      </pc:sldChg>
      <pc:sldChg chg="addSp delSp modSp del mod">
        <pc:chgData name="Veronica Sagyaman" userId="41672d21-0f22-4a0c-be57-e92358a52c17" providerId="ADAL" clId="{60922CAB-483B-4C5C-94C6-35107F3B76D1}" dt="2024-12-16T12:23:17.708" v="259" actId="2696"/>
        <pc:sldMkLst>
          <pc:docMk/>
          <pc:sldMk cId="2723046985" sldId="263"/>
        </pc:sldMkLst>
        <pc:spChg chg="add mod">
          <ac:chgData name="Veronica Sagyaman" userId="41672d21-0f22-4a0c-be57-e92358a52c17" providerId="ADAL" clId="{60922CAB-483B-4C5C-94C6-35107F3B76D1}" dt="2024-12-16T12:17:31.276" v="108" actId="478"/>
          <ac:spMkLst>
            <pc:docMk/>
            <pc:sldMk cId="2723046985" sldId="263"/>
            <ac:spMk id="4" creationId="{D706680D-D1E8-DF7F-B96A-105C064C5BA8}"/>
          </ac:spMkLst>
        </pc:spChg>
        <pc:spChg chg="del mod">
          <ac:chgData name="Veronica Sagyaman" userId="41672d21-0f22-4a0c-be57-e92358a52c17" providerId="ADAL" clId="{60922CAB-483B-4C5C-94C6-35107F3B76D1}" dt="2024-12-16T12:17:31.276" v="108" actId="478"/>
          <ac:spMkLst>
            <pc:docMk/>
            <pc:sldMk cId="2723046985" sldId="263"/>
            <ac:spMk id="5" creationId="{480DB995-E90F-4F26-A771-8AF0E55DF500}"/>
          </ac:spMkLst>
        </pc:spChg>
      </pc:sldChg>
      <pc:sldChg chg="modSp mod">
        <pc:chgData name="Veronica Sagyaman" userId="41672d21-0f22-4a0c-be57-e92358a52c17" providerId="ADAL" clId="{60922CAB-483B-4C5C-94C6-35107F3B76D1}" dt="2024-12-16T12:03:09.838" v="61" actId="14100"/>
        <pc:sldMkLst>
          <pc:docMk/>
          <pc:sldMk cId="2267568544" sldId="264"/>
        </pc:sldMkLst>
        <pc:spChg chg="mod">
          <ac:chgData name="Veronica Sagyaman" userId="41672d21-0f22-4a0c-be57-e92358a52c17" providerId="ADAL" clId="{60922CAB-483B-4C5C-94C6-35107F3B76D1}" dt="2024-12-16T12:03:09.838" v="61" actId="14100"/>
          <ac:spMkLst>
            <pc:docMk/>
            <pc:sldMk cId="2267568544" sldId="264"/>
            <ac:spMk id="2" creationId="{11A1D787-A298-4D59-8BA3-940463B630DB}"/>
          </ac:spMkLst>
        </pc:spChg>
        <pc:spChg chg="mod">
          <ac:chgData name="Veronica Sagyaman" userId="41672d21-0f22-4a0c-be57-e92358a52c17" providerId="ADAL" clId="{60922CAB-483B-4C5C-94C6-35107F3B76D1}" dt="2024-12-16T12:02:56.878" v="50" actId="2711"/>
          <ac:spMkLst>
            <pc:docMk/>
            <pc:sldMk cId="2267568544" sldId="264"/>
            <ac:spMk id="3" creationId="{84D57E13-06C3-4647-91C4-CD572A185B6C}"/>
          </ac:spMkLst>
        </pc:spChg>
      </pc:sldChg>
      <pc:sldChg chg="modSp mod">
        <pc:chgData name="Veronica Sagyaman" userId="41672d21-0f22-4a0c-be57-e92358a52c17" providerId="ADAL" clId="{60922CAB-483B-4C5C-94C6-35107F3B76D1}" dt="2024-12-16T12:34:40.686" v="419" actId="1076"/>
        <pc:sldMkLst>
          <pc:docMk/>
          <pc:sldMk cId="2880463765" sldId="265"/>
        </pc:sldMkLst>
        <pc:spChg chg="mod">
          <ac:chgData name="Veronica Sagyaman" userId="41672d21-0f22-4a0c-be57-e92358a52c17" providerId="ADAL" clId="{60922CAB-483B-4C5C-94C6-35107F3B76D1}" dt="2024-12-16T12:34:40.686" v="419" actId="1076"/>
          <ac:spMkLst>
            <pc:docMk/>
            <pc:sldMk cId="2880463765" sldId="265"/>
            <ac:spMk id="3" creationId="{01BDBBE2-543C-4A4D-9C1C-53EB5C8DC78E}"/>
          </ac:spMkLst>
        </pc:spChg>
        <pc:picChg chg="mod">
          <ac:chgData name="Veronica Sagyaman" userId="41672d21-0f22-4a0c-be57-e92358a52c17" providerId="ADAL" clId="{60922CAB-483B-4C5C-94C6-35107F3B76D1}" dt="2024-12-16T12:34:38.279" v="418" actId="1076"/>
          <ac:picMkLst>
            <pc:docMk/>
            <pc:sldMk cId="2880463765" sldId="265"/>
            <ac:picMk id="5" creationId="{8739B9F5-4DF0-4488-9DE6-7C818AE7C67C}"/>
          </ac:picMkLst>
        </pc:picChg>
      </pc:sldChg>
      <pc:sldChg chg="modSp mod">
        <pc:chgData name="Veronica Sagyaman" userId="41672d21-0f22-4a0c-be57-e92358a52c17" providerId="ADAL" clId="{60922CAB-483B-4C5C-94C6-35107F3B76D1}" dt="2024-12-16T12:34:51.575" v="423" actId="114"/>
        <pc:sldMkLst>
          <pc:docMk/>
          <pc:sldMk cId="3382266669" sldId="267"/>
        </pc:sldMkLst>
        <pc:spChg chg="mod">
          <ac:chgData name="Veronica Sagyaman" userId="41672d21-0f22-4a0c-be57-e92358a52c17" providerId="ADAL" clId="{60922CAB-483B-4C5C-94C6-35107F3B76D1}" dt="2024-12-16T12:34:51.575" v="423" actId="114"/>
          <ac:spMkLst>
            <pc:docMk/>
            <pc:sldMk cId="3382266669" sldId="267"/>
            <ac:spMk id="2" creationId="{A8481605-29A0-4F97-AA29-05ABA590017B}"/>
          </ac:spMkLst>
        </pc:spChg>
        <pc:spChg chg="mod">
          <ac:chgData name="Veronica Sagyaman" userId="41672d21-0f22-4a0c-be57-e92358a52c17" providerId="ADAL" clId="{60922CAB-483B-4C5C-94C6-35107F3B76D1}" dt="2024-12-16T12:34:45.577" v="420" actId="2711"/>
          <ac:spMkLst>
            <pc:docMk/>
            <pc:sldMk cId="3382266669" sldId="267"/>
            <ac:spMk id="3" creationId="{A57641F6-00FF-4753-93F6-0AAC189126D5}"/>
          </ac:spMkLst>
        </pc:spChg>
      </pc:sldChg>
      <pc:sldChg chg="modSp mod">
        <pc:chgData name="Veronica Sagyaman" userId="41672d21-0f22-4a0c-be57-e92358a52c17" providerId="ADAL" clId="{60922CAB-483B-4C5C-94C6-35107F3B76D1}" dt="2024-12-16T12:40:04.824" v="458" actId="13822"/>
        <pc:sldMkLst>
          <pc:docMk/>
          <pc:sldMk cId="1480911777" sldId="271"/>
        </pc:sldMkLst>
        <pc:spChg chg="mod">
          <ac:chgData name="Veronica Sagyaman" userId="41672d21-0f22-4a0c-be57-e92358a52c17" providerId="ADAL" clId="{60922CAB-483B-4C5C-94C6-35107F3B76D1}" dt="2024-12-16T12:31:46.320" v="366" actId="404"/>
          <ac:spMkLst>
            <pc:docMk/>
            <pc:sldMk cId="1480911777" sldId="271"/>
            <ac:spMk id="2" creationId="{30AD8B1E-1ED6-4A62-A1A4-33ED1E8CECE1}"/>
          </ac:spMkLst>
        </pc:spChg>
        <pc:spChg chg="mod">
          <ac:chgData name="Veronica Sagyaman" userId="41672d21-0f22-4a0c-be57-e92358a52c17" providerId="ADAL" clId="{60922CAB-483B-4C5C-94C6-35107F3B76D1}" dt="2024-12-16T12:31:56.098" v="368" actId="207"/>
          <ac:spMkLst>
            <pc:docMk/>
            <pc:sldMk cId="1480911777" sldId="271"/>
            <ac:spMk id="7" creationId="{F0DEAF1B-2572-4017-B4FF-77C877C72E1A}"/>
          </ac:spMkLst>
        </pc:spChg>
        <pc:spChg chg="mod">
          <ac:chgData name="Veronica Sagyaman" userId="41672d21-0f22-4a0c-be57-e92358a52c17" providerId="ADAL" clId="{60922CAB-483B-4C5C-94C6-35107F3B76D1}" dt="2024-12-16T12:40:04.824" v="458" actId="13822"/>
          <ac:spMkLst>
            <pc:docMk/>
            <pc:sldMk cId="1480911777" sldId="271"/>
            <ac:spMk id="15" creationId="{90311356-09F8-4082-A3AB-787AE7E7E887}"/>
          </ac:spMkLst>
        </pc:spChg>
        <pc:picChg chg="mod ord">
          <ac:chgData name="Veronica Sagyaman" userId="41672d21-0f22-4a0c-be57-e92358a52c17" providerId="ADAL" clId="{60922CAB-483B-4C5C-94C6-35107F3B76D1}" dt="2024-12-16T12:32:22.221" v="375" actId="167"/>
          <ac:picMkLst>
            <pc:docMk/>
            <pc:sldMk cId="1480911777" sldId="271"/>
            <ac:picMk id="8" creationId="{E8A89FCC-EEB4-406F-9CB9-BF1F625690E8}"/>
          </ac:picMkLst>
        </pc:picChg>
      </pc:sldChg>
      <pc:sldChg chg="modSp mod">
        <pc:chgData name="Veronica Sagyaman" userId="41672d21-0f22-4a0c-be57-e92358a52c17" providerId="ADAL" clId="{60922CAB-483B-4C5C-94C6-35107F3B76D1}" dt="2024-12-16T12:40:27.535" v="464" actId="207"/>
        <pc:sldMkLst>
          <pc:docMk/>
          <pc:sldMk cId="22054994" sldId="272"/>
        </pc:sldMkLst>
        <pc:spChg chg="mod">
          <ac:chgData name="Veronica Sagyaman" userId="41672d21-0f22-4a0c-be57-e92358a52c17" providerId="ADAL" clId="{60922CAB-483B-4C5C-94C6-35107F3B76D1}" dt="2024-12-16T12:40:18.738" v="460" actId="255"/>
          <ac:spMkLst>
            <pc:docMk/>
            <pc:sldMk cId="22054994" sldId="272"/>
            <ac:spMk id="3" creationId="{4E47C248-12C9-432F-827B-3EF4FEB8D3A9}"/>
          </ac:spMkLst>
        </pc:spChg>
        <pc:spChg chg="mod">
          <ac:chgData name="Veronica Sagyaman" userId="41672d21-0f22-4a0c-be57-e92358a52c17" providerId="ADAL" clId="{60922CAB-483B-4C5C-94C6-35107F3B76D1}" dt="2024-12-16T12:40:27.535" v="464" actId="207"/>
          <ac:spMkLst>
            <pc:docMk/>
            <pc:sldMk cId="22054994" sldId="272"/>
            <ac:spMk id="6" creationId="{C595A1E5-9D85-45F8-8A9F-B9343C7269B5}"/>
          </ac:spMkLst>
        </pc:spChg>
      </pc:sldChg>
      <pc:sldChg chg="modSp mod">
        <pc:chgData name="Veronica Sagyaman" userId="41672d21-0f22-4a0c-be57-e92358a52c17" providerId="ADAL" clId="{60922CAB-483B-4C5C-94C6-35107F3B76D1}" dt="2024-12-16T12:32:30.980" v="377" actId="207"/>
        <pc:sldMkLst>
          <pc:docMk/>
          <pc:sldMk cId="3658263868" sldId="274"/>
        </pc:sldMkLst>
        <pc:spChg chg="mod">
          <ac:chgData name="Veronica Sagyaman" userId="41672d21-0f22-4a0c-be57-e92358a52c17" providerId="ADAL" clId="{60922CAB-483B-4C5C-94C6-35107F3B76D1}" dt="2024-12-16T12:32:30.980" v="377" actId="207"/>
          <ac:spMkLst>
            <pc:docMk/>
            <pc:sldMk cId="3658263868" sldId="274"/>
            <ac:spMk id="3" creationId="{6C050CCA-FFB7-4432-A339-6224DB68F182}"/>
          </ac:spMkLst>
        </pc:spChg>
      </pc:sldChg>
      <pc:sldChg chg="modSp mod">
        <pc:chgData name="Veronica Sagyaman" userId="41672d21-0f22-4a0c-be57-e92358a52c17" providerId="ADAL" clId="{60922CAB-483B-4C5C-94C6-35107F3B76D1}" dt="2024-12-16T12:31:35.419" v="364" actId="207"/>
        <pc:sldMkLst>
          <pc:docMk/>
          <pc:sldMk cId="2701821523" sldId="275"/>
        </pc:sldMkLst>
        <pc:spChg chg="mod">
          <ac:chgData name="Veronica Sagyaman" userId="41672d21-0f22-4a0c-be57-e92358a52c17" providerId="ADAL" clId="{60922CAB-483B-4C5C-94C6-35107F3B76D1}" dt="2024-12-16T12:31:22.224" v="363" actId="20577"/>
          <ac:spMkLst>
            <pc:docMk/>
            <pc:sldMk cId="2701821523" sldId="275"/>
            <ac:spMk id="2" creationId="{9F64E5EA-4EC2-482F-BDCA-4B72EED7E9CE}"/>
          </ac:spMkLst>
        </pc:spChg>
        <pc:spChg chg="mod">
          <ac:chgData name="Veronica Sagyaman" userId="41672d21-0f22-4a0c-be57-e92358a52c17" providerId="ADAL" clId="{60922CAB-483B-4C5C-94C6-35107F3B76D1}" dt="2024-12-16T12:31:07.607" v="356" actId="207"/>
          <ac:spMkLst>
            <pc:docMk/>
            <pc:sldMk cId="2701821523" sldId="275"/>
            <ac:spMk id="3" creationId="{946A51FC-3514-4B44-AAC2-C626A5AF1F99}"/>
          </ac:spMkLst>
        </pc:spChg>
        <pc:picChg chg="mod">
          <ac:chgData name="Veronica Sagyaman" userId="41672d21-0f22-4a0c-be57-e92358a52c17" providerId="ADAL" clId="{60922CAB-483B-4C5C-94C6-35107F3B76D1}" dt="2024-12-16T12:31:35.419" v="364" actId="207"/>
          <ac:picMkLst>
            <pc:docMk/>
            <pc:sldMk cId="2701821523" sldId="275"/>
            <ac:picMk id="11" creationId="{5E2BC737-8F6A-4D9C-A5F2-4E4BAFB29D26}"/>
          </ac:picMkLst>
        </pc:picChg>
      </pc:sldChg>
      <pc:sldChg chg="modSp mod">
        <pc:chgData name="Veronica Sagyaman" userId="41672d21-0f22-4a0c-be57-e92358a52c17" providerId="ADAL" clId="{60922CAB-483B-4C5C-94C6-35107F3B76D1}" dt="2024-12-16T12:34:01.433" v="402" actId="14100"/>
        <pc:sldMkLst>
          <pc:docMk/>
          <pc:sldMk cId="1109837793" sldId="276"/>
        </pc:sldMkLst>
        <pc:spChg chg="mod">
          <ac:chgData name="Veronica Sagyaman" userId="41672d21-0f22-4a0c-be57-e92358a52c17" providerId="ADAL" clId="{60922CAB-483B-4C5C-94C6-35107F3B76D1}" dt="2024-12-16T12:34:01.433" v="402" actId="14100"/>
          <ac:spMkLst>
            <pc:docMk/>
            <pc:sldMk cId="1109837793" sldId="276"/>
            <ac:spMk id="2" creationId="{7DC55F4C-081E-450E-AA3D-2014539254EB}"/>
          </ac:spMkLst>
        </pc:spChg>
        <pc:picChg chg="mod">
          <ac:chgData name="Veronica Sagyaman" userId="41672d21-0f22-4a0c-be57-e92358a52c17" providerId="ADAL" clId="{60922CAB-483B-4C5C-94C6-35107F3B76D1}" dt="2024-12-16T12:33:43.481" v="396" actId="1076"/>
          <ac:picMkLst>
            <pc:docMk/>
            <pc:sldMk cId="1109837793" sldId="276"/>
            <ac:picMk id="5" creationId="{23D8C3DD-2A49-4E73-88C8-1F69A064C10A}"/>
          </ac:picMkLst>
        </pc:picChg>
      </pc:sldChg>
      <pc:sldChg chg="modSp mod">
        <pc:chgData name="Veronica Sagyaman" userId="41672d21-0f22-4a0c-be57-e92358a52c17" providerId="ADAL" clId="{60922CAB-483B-4C5C-94C6-35107F3B76D1}" dt="2024-12-16T12:37:11.685" v="456" actId="1076"/>
        <pc:sldMkLst>
          <pc:docMk/>
          <pc:sldMk cId="1968436836" sldId="277"/>
        </pc:sldMkLst>
        <pc:spChg chg="mod">
          <ac:chgData name="Veronica Sagyaman" userId="41672d21-0f22-4a0c-be57-e92358a52c17" providerId="ADAL" clId="{60922CAB-483B-4C5C-94C6-35107F3B76D1}" dt="2024-12-16T12:37:11.685" v="456" actId="1076"/>
          <ac:spMkLst>
            <pc:docMk/>
            <pc:sldMk cId="1968436836" sldId="277"/>
            <ac:spMk id="2" creationId="{4CBF9507-246E-46AB-8E46-DDBA48936732}"/>
          </ac:spMkLst>
        </pc:spChg>
        <pc:spChg chg="mod">
          <ac:chgData name="Veronica Sagyaman" userId="41672d21-0f22-4a0c-be57-e92358a52c17" providerId="ADAL" clId="{60922CAB-483B-4C5C-94C6-35107F3B76D1}" dt="2024-12-16T12:36:27.980" v="438" actId="2711"/>
          <ac:spMkLst>
            <pc:docMk/>
            <pc:sldMk cId="1968436836" sldId="277"/>
            <ac:spMk id="3" creationId="{A0FDD96C-9A87-4461-AB45-3CF7D87856AF}"/>
          </ac:spMkLst>
        </pc:spChg>
      </pc:sldChg>
      <pc:sldChg chg="modSp mod">
        <pc:chgData name="Veronica Sagyaman" userId="41672d21-0f22-4a0c-be57-e92358a52c17" providerId="ADAL" clId="{60922CAB-483B-4C5C-94C6-35107F3B76D1}" dt="2024-12-16T12:35:42.991" v="424" actId="2711"/>
        <pc:sldMkLst>
          <pc:docMk/>
          <pc:sldMk cId="3095185006" sldId="278"/>
        </pc:sldMkLst>
        <pc:spChg chg="mod">
          <ac:chgData name="Veronica Sagyaman" userId="41672d21-0f22-4a0c-be57-e92358a52c17" providerId="ADAL" clId="{60922CAB-483B-4C5C-94C6-35107F3B76D1}" dt="2024-12-16T12:35:42.991" v="424" actId="2711"/>
          <ac:spMkLst>
            <pc:docMk/>
            <pc:sldMk cId="3095185006" sldId="278"/>
            <ac:spMk id="3" creationId="{00000000-0000-0000-0000-000000000000}"/>
          </ac:spMkLst>
        </pc:spChg>
      </pc:sldChg>
      <pc:sldChg chg="modSp mod">
        <pc:chgData name="Veronica Sagyaman" userId="41672d21-0f22-4a0c-be57-e92358a52c17" providerId="ADAL" clId="{60922CAB-483B-4C5C-94C6-35107F3B76D1}" dt="2024-12-16T12:32:59.574" v="386" actId="2711"/>
        <pc:sldMkLst>
          <pc:docMk/>
          <pc:sldMk cId="58783055" sldId="279"/>
        </pc:sldMkLst>
        <pc:spChg chg="mod">
          <ac:chgData name="Veronica Sagyaman" userId="41672d21-0f22-4a0c-be57-e92358a52c17" providerId="ADAL" clId="{60922CAB-483B-4C5C-94C6-35107F3B76D1}" dt="2024-12-16T12:32:40.894" v="380" actId="2711"/>
          <ac:spMkLst>
            <pc:docMk/>
            <pc:sldMk cId="58783055" sldId="279"/>
            <ac:spMk id="3" creationId="{00000000-0000-0000-0000-000000000000}"/>
          </ac:spMkLst>
        </pc:spChg>
        <pc:spChg chg="mod">
          <ac:chgData name="Veronica Sagyaman" userId="41672d21-0f22-4a0c-be57-e92358a52c17" providerId="ADAL" clId="{60922CAB-483B-4C5C-94C6-35107F3B76D1}" dt="2024-12-16T12:32:44.342" v="381" actId="2711"/>
          <ac:spMkLst>
            <pc:docMk/>
            <pc:sldMk cId="58783055" sldId="279"/>
            <ac:spMk id="4" creationId="{00000000-0000-0000-0000-000000000000}"/>
          </ac:spMkLst>
        </pc:spChg>
        <pc:spChg chg="mod">
          <ac:chgData name="Veronica Sagyaman" userId="41672d21-0f22-4a0c-be57-e92358a52c17" providerId="ADAL" clId="{60922CAB-483B-4C5C-94C6-35107F3B76D1}" dt="2024-12-16T12:32:59.574" v="386" actId="2711"/>
          <ac:spMkLst>
            <pc:docMk/>
            <pc:sldMk cId="58783055" sldId="279"/>
            <ac:spMk id="5" creationId="{00000000-0000-0000-0000-000000000000}"/>
          </ac:spMkLst>
        </pc:spChg>
        <pc:spChg chg="mod">
          <ac:chgData name="Veronica Sagyaman" userId="41672d21-0f22-4a0c-be57-e92358a52c17" providerId="ADAL" clId="{60922CAB-483B-4C5C-94C6-35107F3B76D1}" dt="2024-12-16T12:32:51.246" v="384" actId="14100"/>
          <ac:spMkLst>
            <pc:docMk/>
            <pc:sldMk cId="58783055" sldId="279"/>
            <ac:spMk id="6" creationId="{00000000-0000-0000-0000-000000000000}"/>
          </ac:spMkLst>
        </pc:spChg>
        <pc:spChg chg="mod">
          <ac:chgData name="Veronica Sagyaman" userId="41672d21-0f22-4a0c-be57-e92358a52c17" providerId="ADAL" clId="{60922CAB-483B-4C5C-94C6-35107F3B76D1}" dt="2024-12-16T12:32:55.851" v="385" actId="2711"/>
          <ac:spMkLst>
            <pc:docMk/>
            <pc:sldMk cId="58783055" sldId="279"/>
            <ac:spMk id="7" creationId="{00000000-0000-0000-0000-000000000000}"/>
          </ac:spMkLst>
        </pc:spChg>
      </pc:sldChg>
      <pc:sldChg chg="modSp mod">
        <pc:chgData name="Veronica Sagyaman" userId="41672d21-0f22-4a0c-be57-e92358a52c17" providerId="ADAL" clId="{60922CAB-483B-4C5C-94C6-35107F3B76D1}" dt="2024-12-16T12:32:36.688" v="379" actId="27636"/>
        <pc:sldMkLst>
          <pc:docMk/>
          <pc:sldMk cId="276076173" sldId="280"/>
        </pc:sldMkLst>
        <pc:spChg chg="mod">
          <ac:chgData name="Veronica Sagyaman" userId="41672d21-0f22-4a0c-be57-e92358a52c17" providerId="ADAL" clId="{60922CAB-483B-4C5C-94C6-35107F3B76D1}" dt="2024-12-16T12:32:36.688" v="379" actId="27636"/>
          <ac:spMkLst>
            <pc:docMk/>
            <pc:sldMk cId="276076173" sldId="280"/>
            <ac:spMk id="3" creationId="{00000000-0000-0000-0000-000000000000}"/>
          </ac:spMkLst>
        </pc:spChg>
      </pc:sldChg>
      <pc:sldChg chg="modSp mod">
        <pc:chgData name="Veronica Sagyaman" userId="41672d21-0f22-4a0c-be57-e92358a52c17" providerId="ADAL" clId="{60922CAB-483B-4C5C-94C6-35107F3B76D1}" dt="2024-12-16T12:35:55.706" v="428" actId="2711"/>
        <pc:sldMkLst>
          <pc:docMk/>
          <pc:sldMk cId="1129907615" sldId="281"/>
        </pc:sldMkLst>
        <pc:spChg chg="mod">
          <ac:chgData name="Veronica Sagyaman" userId="41672d21-0f22-4a0c-be57-e92358a52c17" providerId="ADAL" clId="{60922CAB-483B-4C5C-94C6-35107F3B76D1}" dt="2024-12-16T12:35:48.352" v="425" actId="2711"/>
          <ac:spMkLst>
            <pc:docMk/>
            <pc:sldMk cId="1129907615" sldId="281"/>
            <ac:spMk id="3" creationId="{00000000-0000-0000-0000-000000000000}"/>
          </ac:spMkLst>
        </pc:spChg>
        <pc:spChg chg="mod">
          <ac:chgData name="Veronica Sagyaman" userId="41672d21-0f22-4a0c-be57-e92358a52c17" providerId="ADAL" clId="{60922CAB-483B-4C5C-94C6-35107F3B76D1}" dt="2024-12-16T12:35:51.749" v="426" actId="2711"/>
          <ac:spMkLst>
            <pc:docMk/>
            <pc:sldMk cId="1129907615" sldId="281"/>
            <ac:spMk id="4" creationId="{00000000-0000-0000-0000-000000000000}"/>
          </ac:spMkLst>
        </pc:spChg>
        <pc:spChg chg="mod">
          <ac:chgData name="Veronica Sagyaman" userId="41672d21-0f22-4a0c-be57-e92358a52c17" providerId="ADAL" clId="{60922CAB-483B-4C5C-94C6-35107F3B76D1}" dt="2024-12-16T12:35:55.706" v="428" actId="2711"/>
          <ac:spMkLst>
            <pc:docMk/>
            <pc:sldMk cId="1129907615" sldId="281"/>
            <ac:spMk id="5" creationId="{00000000-0000-0000-0000-000000000000}"/>
          </ac:spMkLst>
        </pc:spChg>
      </pc:sldChg>
      <pc:sldChg chg="modSp mod">
        <pc:chgData name="Veronica Sagyaman" userId="41672d21-0f22-4a0c-be57-e92358a52c17" providerId="ADAL" clId="{60922CAB-483B-4C5C-94C6-35107F3B76D1}" dt="2024-12-16T12:30:56.598" v="353" actId="2711"/>
        <pc:sldMkLst>
          <pc:docMk/>
          <pc:sldMk cId="1282114064" sldId="282"/>
        </pc:sldMkLst>
        <pc:spChg chg="mod">
          <ac:chgData name="Veronica Sagyaman" userId="41672d21-0f22-4a0c-be57-e92358a52c17" providerId="ADAL" clId="{60922CAB-483B-4C5C-94C6-35107F3B76D1}" dt="2024-12-16T12:30:56.598" v="353" actId="2711"/>
          <ac:spMkLst>
            <pc:docMk/>
            <pc:sldMk cId="1282114064" sldId="282"/>
            <ac:spMk id="3" creationId="{00000000-0000-0000-0000-000000000000}"/>
          </ac:spMkLst>
        </pc:spChg>
      </pc:sldChg>
      <pc:sldChg chg="modSp new mod ord">
        <pc:chgData name="Veronica Sagyaman" userId="41672d21-0f22-4a0c-be57-e92358a52c17" providerId="ADAL" clId="{60922CAB-483B-4C5C-94C6-35107F3B76D1}" dt="2024-12-16T12:04:46.118" v="101" actId="113"/>
        <pc:sldMkLst>
          <pc:docMk/>
          <pc:sldMk cId="1572444201" sldId="283"/>
        </pc:sldMkLst>
        <pc:spChg chg="mod">
          <ac:chgData name="Veronica Sagyaman" userId="41672d21-0f22-4a0c-be57-e92358a52c17" providerId="ADAL" clId="{60922CAB-483B-4C5C-94C6-35107F3B76D1}" dt="2024-12-16T12:04:46.118" v="101" actId="113"/>
          <ac:spMkLst>
            <pc:docMk/>
            <pc:sldMk cId="1572444201" sldId="283"/>
            <ac:spMk id="2" creationId="{BAB5F1C1-EC7E-D0EA-103A-52B17947EB5F}"/>
          </ac:spMkLst>
        </pc:spChg>
        <pc:spChg chg="mod">
          <ac:chgData name="Veronica Sagyaman" userId="41672d21-0f22-4a0c-be57-e92358a52c17" providerId="ADAL" clId="{60922CAB-483B-4C5C-94C6-35107F3B76D1}" dt="2024-12-16T12:04:35.793" v="98" actId="20577"/>
          <ac:spMkLst>
            <pc:docMk/>
            <pc:sldMk cId="1572444201" sldId="283"/>
            <ac:spMk id="3" creationId="{E54DD533-E2E5-AEE0-E284-8C67D354846A}"/>
          </ac:spMkLst>
        </pc:spChg>
      </pc:sldChg>
      <pc:sldChg chg="addSp delSp modSp new del mod">
        <pc:chgData name="Veronica Sagyaman" userId="41672d21-0f22-4a0c-be57-e92358a52c17" providerId="ADAL" clId="{60922CAB-483B-4C5C-94C6-35107F3B76D1}" dt="2024-12-16T11:59:54.275" v="8" actId="2696"/>
        <pc:sldMkLst>
          <pc:docMk/>
          <pc:sldMk cId="2313135826" sldId="283"/>
        </pc:sldMkLst>
        <pc:spChg chg="del">
          <ac:chgData name="Veronica Sagyaman" userId="41672d21-0f22-4a0c-be57-e92358a52c17" providerId="ADAL" clId="{60922CAB-483B-4C5C-94C6-35107F3B76D1}" dt="2024-12-16T11:58:18.451" v="6" actId="478"/>
          <ac:spMkLst>
            <pc:docMk/>
            <pc:sldMk cId="2313135826" sldId="283"/>
            <ac:spMk id="2" creationId="{FA0CE5CD-53B1-A9AA-BFA6-BC3F5EA15CDC}"/>
          </ac:spMkLst>
        </pc:spChg>
        <pc:spChg chg="del mod">
          <ac:chgData name="Veronica Sagyaman" userId="41672d21-0f22-4a0c-be57-e92358a52c17" providerId="ADAL" clId="{60922CAB-483B-4C5C-94C6-35107F3B76D1}" dt="2024-12-16T11:58:16.474" v="5" actId="478"/>
          <ac:spMkLst>
            <pc:docMk/>
            <pc:sldMk cId="2313135826" sldId="283"/>
            <ac:spMk id="3" creationId="{9C007535-50FF-AB5A-97A3-23258DD6DC60}"/>
          </ac:spMkLst>
        </pc:spChg>
        <pc:graphicFrameChg chg="add del mod">
          <ac:chgData name="Veronica Sagyaman" userId="41672d21-0f22-4a0c-be57-e92358a52c17" providerId="ADAL" clId="{60922CAB-483B-4C5C-94C6-35107F3B76D1}" dt="2024-12-16T11:58:20.018" v="7" actId="478"/>
          <ac:graphicFrameMkLst>
            <pc:docMk/>
            <pc:sldMk cId="2313135826" sldId="283"/>
            <ac:graphicFrameMk id="4" creationId="{7DB9C610-EBC9-B98D-AC43-AAE4AE9B89DF}"/>
          </ac:graphicFrameMkLst>
        </pc:graphicFrameChg>
      </pc:sldChg>
      <pc:sldChg chg="addSp delSp modSp new mod">
        <pc:chgData name="Veronica Sagyaman" userId="41672d21-0f22-4a0c-be57-e92358a52c17" providerId="ADAL" clId="{60922CAB-483B-4C5C-94C6-35107F3B76D1}" dt="2024-12-16T12:23:46.915" v="263" actId="404"/>
        <pc:sldMkLst>
          <pc:docMk/>
          <pc:sldMk cId="3066209773" sldId="284"/>
        </pc:sldMkLst>
        <pc:spChg chg="add del mod">
          <ac:chgData name="Veronica Sagyaman" userId="41672d21-0f22-4a0c-be57-e92358a52c17" providerId="ADAL" clId="{60922CAB-483B-4C5C-94C6-35107F3B76D1}" dt="2024-12-16T12:17:57.692" v="122" actId="478"/>
          <ac:spMkLst>
            <pc:docMk/>
            <pc:sldMk cId="3066209773" sldId="284"/>
            <ac:spMk id="2" creationId="{05629D8A-C7A4-0258-CE27-9914FD95DFDE}"/>
          </ac:spMkLst>
        </pc:spChg>
        <pc:spChg chg="add del">
          <ac:chgData name="Veronica Sagyaman" userId="41672d21-0f22-4a0c-be57-e92358a52c17" providerId="ADAL" clId="{60922CAB-483B-4C5C-94C6-35107F3B76D1}" dt="2024-12-16T12:17:56.375" v="121"/>
          <ac:spMkLst>
            <pc:docMk/>
            <pc:sldMk cId="3066209773" sldId="284"/>
            <ac:spMk id="3" creationId="{C21FC034-99ED-4F7C-057C-C5DB4326BEA4}"/>
          </ac:spMkLst>
        </pc:spChg>
        <pc:spChg chg="add mod">
          <ac:chgData name="Veronica Sagyaman" userId="41672d21-0f22-4a0c-be57-e92358a52c17" providerId="ADAL" clId="{60922CAB-483B-4C5C-94C6-35107F3B76D1}" dt="2024-12-16T12:22:26.129" v="247" actId="404"/>
          <ac:spMkLst>
            <pc:docMk/>
            <pc:sldMk cId="3066209773" sldId="284"/>
            <ac:spMk id="4" creationId="{97C8A67C-EE35-6E75-1B59-224D4E64CB15}"/>
          </ac:spMkLst>
        </pc:spChg>
        <pc:spChg chg="add mod">
          <ac:chgData name="Veronica Sagyaman" userId="41672d21-0f22-4a0c-be57-e92358a52c17" providerId="ADAL" clId="{60922CAB-483B-4C5C-94C6-35107F3B76D1}" dt="2024-12-16T12:23:31.481" v="261" actId="1076"/>
          <ac:spMkLst>
            <pc:docMk/>
            <pc:sldMk cId="3066209773" sldId="284"/>
            <ac:spMk id="10" creationId="{4AFB603B-16FE-2C22-F4FF-E99B8A434E45}"/>
          </ac:spMkLst>
        </pc:spChg>
        <pc:graphicFrameChg chg="add mod">
          <ac:chgData name="Veronica Sagyaman" userId="41672d21-0f22-4a0c-be57-e92358a52c17" providerId="ADAL" clId="{60922CAB-483B-4C5C-94C6-35107F3B76D1}" dt="2024-12-16T12:17:39.606" v="111"/>
          <ac:graphicFrameMkLst>
            <pc:docMk/>
            <pc:sldMk cId="3066209773" sldId="284"/>
            <ac:graphicFrameMk id="5" creationId="{125FE72B-6BB1-1F17-F77D-B2D1FACF5DF9}"/>
          </ac:graphicFrameMkLst>
        </pc:graphicFrameChg>
        <pc:graphicFrameChg chg="add mod modGraphic">
          <ac:chgData name="Veronica Sagyaman" userId="41672d21-0f22-4a0c-be57-e92358a52c17" providerId="ADAL" clId="{60922CAB-483B-4C5C-94C6-35107F3B76D1}" dt="2024-12-16T12:23:46.915" v="263" actId="404"/>
          <ac:graphicFrameMkLst>
            <pc:docMk/>
            <pc:sldMk cId="3066209773" sldId="284"/>
            <ac:graphicFrameMk id="8" creationId="{91F77BBA-AE86-0335-7A61-4D67B7DDE7BF}"/>
          </ac:graphicFrameMkLst>
        </pc:graphicFrameChg>
        <pc:picChg chg="add del mod ord">
          <ac:chgData name="Veronica Sagyaman" userId="41672d21-0f22-4a0c-be57-e92358a52c17" providerId="ADAL" clId="{60922CAB-483B-4C5C-94C6-35107F3B76D1}" dt="2024-12-16T12:17:52.946" v="118" actId="22"/>
          <ac:picMkLst>
            <pc:docMk/>
            <pc:sldMk cId="3066209773" sldId="284"/>
            <ac:picMk id="7" creationId="{C7B09DE3-CE2D-094D-C545-EE424FED51E6}"/>
          </ac:picMkLst>
        </pc:picChg>
      </pc:sldChg>
      <pc:sldChg chg="addSp delSp modSp add mod">
        <pc:chgData name="Veronica Sagyaman" userId="41672d21-0f22-4a0c-be57-e92358a52c17" providerId="ADAL" clId="{60922CAB-483B-4C5C-94C6-35107F3B76D1}" dt="2024-12-16T12:26:01.888" v="320" actId="404"/>
        <pc:sldMkLst>
          <pc:docMk/>
          <pc:sldMk cId="4206472353" sldId="285"/>
        </pc:sldMkLst>
        <pc:spChg chg="add mod">
          <ac:chgData name="Veronica Sagyaman" userId="41672d21-0f22-4a0c-be57-e92358a52c17" providerId="ADAL" clId="{60922CAB-483B-4C5C-94C6-35107F3B76D1}" dt="2024-12-16T12:26:01.888" v="320" actId="404"/>
          <ac:spMkLst>
            <pc:docMk/>
            <pc:sldMk cId="4206472353" sldId="285"/>
            <ac:spMk id="3" creationId="{0B106FBF-1DCB-6A75-E6CD-BDEC0F494B39}"/>
          </ac:spMkLst>
        </pc:spChg>
        <pc:spChg chg="mod">
          <ac:chgData name="Veronica Sagyaman" userId="41672d21-0f22-4a0c-be57-e92358a52c17" providerId="ADAL" clId="{60922CAB-483B-4C5C-94C6-35107F3B76D1}" dt="2024-12-16T12:24:12.428" v="273" actId="20577"/>
          <ac:spMkLst>
            <pc:docMk/>
            <pc:sldMk cId="4206472353" sldId="285"/>
            <ac:spMk id="4" creationId="{2F340E5C-B068-601B-6AE8-7D3B7E579C2F}"/>
          </ac:spMkLst>
        </pc:spChg>
        <pc:spChg chg="del mod">
          <ac:chgData name="Veronica Sagyaman" userId="41672d21-0f22-4a0c-be57-e92358a52c17" providerId="ADAL" clId="{60922CAB-483B-4C5C-94C6-35107F3B76D1}" dt="2024-12-16T12:25:21.997" v="310"/>
          <ac:spMkLst>
            <pc:docMk/>
            <pc:sldMk cId="4206472353" sldId="285"/>
            <ac:spMk id="10" creationId="{A3C842A7-3625-5963-F578-24958E1525AF}"/>
          </ac:spMkLst>
        </pc:spChg>
        <pc:graphicFrameChg chg="mod modGraphic">
          <ac:chgData name="Veronica Sagyaman" userId="41672d21-0f22-4a0c-be57-e92358a52c17" providerId="ADAL" clId="{60922CAB-483B-4C5C-94C6-35107F3B76D1}" dt="2024-12-16T12:25:29.028" v="311" actId="20577"/>
          <ac:graphicFrameMkLst>
            <pc:docMk/>
            <pc:sldMk cId="4206472353" sldId="285"/>
            <ac:graphicFrameMk id="8" creationId="{B37740C3-1E43-C1C3-955F-681250BD845B}"/>
          </ac:graphicFrameMkLst>
        </pc:graphicFrameChg>
      </pc:sldChg>
      <pc:sldMasterChg chg="modSldLayout">
        <pc:chgData name="Veronica Sagyaman" userId="41672d21-0f22-4a0c-be57-e92358a52c17" providerId="ADAL" clId="{60922CAB-483B-4C5C-94C6-35107F3B76D1}" dt="2024-12-16T12:03:55.501" v="70"/>
        <pc:sldMasterMkLst>
          <pc:docMk/>
          <pc:sldMasterMk cId="2133564118" sldId="2147483648"/>
        </pc:sldMasterMkLst>
        <pc:sldLayoutChg chg="addSp delSp modSp mod">
          <pc:chgData name="Veronica Sagyaman" userId="41672d21-0f22-4a0c-be57-e92358a52c17" providerId="ADAL" clId="{60922CAB-483B-4C5C-94C6-35107F3B76D1}" dt="2024-12-16T12:03:55.501" v="70"/>
          <pc:sldLayoutMkLst>
            <pc:docMk/>
            <pc:sldMasterMk cId="2133564118" sldId="2147483648"/>
            <pc:sldLayoutMk cId="548490688" sldId="2147483649"/>
          </pc:sldLayoutMkLst>
          <pc:spChg chg="mod">
            <ac:chgData name="Veronica Sagyaman" userId="41672d21-0f22-4a0c-be57-e92358a52c17" providerId="ADAL" clId="{60922CAB-483B-4C5C-94C6-35107F3B76D1}" dt="2024-12-16T12:02:07.066" v="32" actId="20577"/>
            <ac:spMkLst>
              <pc:docMk/>
              <pc:sldMasterMk cId="2133564118" sldId="2147483648"/>
              <pc:sldLayoutMk cId="548490688" sldId="2147483649"/>
              <ac:spMk id="2" creationId="{00000000-0000-0000-0000-000000000000}"/>
            </ac:spMkLst>
          </pc:spChg>
          <pc:picChg chg="add mod">
            <ac:chgData name="Veronica Sagyaman" userId="41672d21-0f22-4a0c-be57-e92358a52c17" providerId="ADAL" clId="{60922CAB-483B-4C5C-94C6-35107F3B76D1}" dt="2024-12-16T12:01:44.695" v="18" actId="1076"/>
            <ac:picMkLst>
              <pc:docMk/>
              <pc:sldMasterMk cId="2133564118" sldId="2147483648"/>
              <pc:sldLayoutMk cId="548490688" sldId="2147483649"/>
              <ac:picMk id="4" creationId="{931E4476-034F-64BC-0CF6-D78D30A5006E}"/>
            </ac:picMkLst>
          </pc:picChg>
          <pc:picChg chg="add mod">
            <ac:chgData name="Veronica Sagyaman" userId="41672d21-0f22-4a0c-be57-e92358a52c17" providerId="ADAL" clId="{60922CAB-483B-4C5C-94C6-35107F3B76D1}" dt="2024-12-16T12:03:55.501" v="70"/>
            <ac:picMkLst>
              <pc:docMk/>
              <pc:sldMasterMk cId="2133564118" sldId="2147483648"/>
              <pc:sldLayoutMk cId="548490688" sldId="2147483649"/>
              <ac:picMk id="5" creationId="{DD0CB0C9-BBBB-BFC7-FA24-725B94D245B6}"/>
            </ac:picMkLst>
          </pc:picChg>
          <pc:picChg chg="del">
            <ac:chgData name="Veronica Sagyaman" userId="41672d21-0f22-4a0c-be57-e92358a52c17" providerId="ADAL" clId="{60922CAB-483B-4C5C-94C6-35107F3B76D1}" dt="2024-12-16T12:03:55.224" v="69" actId="478"/>
            <ac:picMkLst>
              <pc:docMk/>
              <pc:sldMasterMk cId="2133564118" sldId="2147483648"/>
              <pc:sldLayoutMk cId="548490688" sldId="2147483649"/>
              <ac:picMk id="9" creationId="{5371C394-4413-4AEB-9984-5AE7EF971679}"/>
            </ac:picMkLst>
          </pc:picChg>
          <pc:picChg chg="del">
            <ac:chgData name="Veronica Sagyaman" userId="41672d21-0f22-4a0c-be57-e92358a52c17" providerId="ADAL" clId="{60922CAB-483B-4C5C-94C6-35107F3B76D1}" dt="2024-12-16T12:01:21.656" v="9" actId="478"/>
            <ac:picMkLst>
              <pc:docMk/>
              <pc:sldMasterMk cId="2133564118" sldId="2147483648"/>
              <pc:sldLayoutMk cId="548490688" sldId="2147483649"/>
              <ac:picMk id="3074" creationId="{00000000-0000-0000-0000-000000000000}"/>
            </ac:picMkLst>
          </pc:picChg>
        </pc:sldLayoutChg>
        <pc:sldLayoutChg chg="addSp delSp modSp mod">
          <pc:chgData name="Veronica Sagyaman" userId="41672d21-0f22-4a0c-be57-e92358a52c17" providerId="ADAL" clId="{60922CAB-483B-4C5C-94C6-35107F3B76D1}" dt="2024-12-16T12:03:39.601" v="64" actId="1076"/>
          <pc:sldLayoutMkLst>
            <pc:docMk/>
            <pc:sldMasterMk cId="2133564118" sldId="2147483648"/>
            <pc:sldLayoutMk cId="4196980020" sldId="2147483651"/>
          </pc:sldLayoutMkLst>
          <pc:picChg chg="add mod">
            <ac:chgData name="Veronica Sagyaman" userId="41672d21-0f22-4a0c-be57-e92358a52c17" providerId="ADAL" clId="{60922CAB-483B-4C5C-94C6-35107F3B76D1}" dt="2024-12-16T12:03:39.601" v="64" actId="1076"/>
            <ac:picMkLst>
              <pc:docMk/>
              <pc:sldMasterMk cId="2133564118" sldId="2147483648"/>
              <pc:sldLayoutMk cId="4196980020" sldId="2147483651"/>
              <ac:picMk id="2" creationId="{35DE3F16-7B63-3675-C54B-BA2D30C5C03E}"/>
            </ac:picMkLst>
          </pc:picChg>
          <pc:picChg chg="del">
            <ac:chgData name="Veronica Sagyaman" userId="41672d21-0f22-4a0c-be57-e92358a52c17" providerId="ADAL" clId="{60922CAB-483B-4C5C-94C6-35107F3B76D1}" dt="2024-12-16T12:03:37.521" v="62" actId="478"/>
            <ac:picMkLst>
              <pc:docMk/>
              <pc:sldMasterMk cId="2133564118" sldId="2147483648"/>
              <pc:sldLayoutMk cId="4196980020" sldId="2147483651"/>
              <ac:picMk id="12" creationId="{205BAE64-08C1-4305-82E2-A9C34FF95518}"/>
            </ac:picMkLst>
          </pc:picChg>
        </pc:sldLayoutChg>
        <pc:sldLayoutChg chg="addSp delSp modSp mod">
          <pc:chgData name="Veronica Sagyaman" userId="41672d21-0f22-4a0c-be57-e92358a52c17" providerId="ADAL" clId="{60922CAB-483B-4C5C-94C6-35107F3B76D1}" dt="2024-12-16T12:03:45.118" v="68" actId="1076"/>
          <pc:sldLayoutMkLst>
            <pc:docMk/>
            <pc:sldMasterMk cId="2133564118" sldId="2147483648"/>
            <pc:sldLayoutMk cId="4125936450" sldId="2147483652"/>
          </pc:sldLayoutMkLst>
          <pc:picChg chg="add mod">
            <ac:chgData name="Veronica Sagyaman" userId="41672d21-0f22-4a0c-be57-e92358a52c17" providerId="ADAL" clId="{60922CAB-483B-4C5C-94C6-35107F3B76D1}" dt="2024-12-16T12:03:45.118" v="68" actId="1076"/>
            <ac:picMkLst>
              <pc:docMk/>
              <pc:sldMasterMk cId="2133564118" sldId="2147483648"/>
              <pc:sldLayoutMk cId="4125936450" sldId="2147483652"/>
              <ac:picMk id="7" creationId="{F032EDAE-0701-FEAE-D5AE-A26148FB62AF}"/>
            </ac:picMkLst>
          </pc:picChg>
          <pc:picChg chg="del mod">
            <ac:chgData name="Veronica Sagyaman" userId="41672d21-0f22-4a0c-be57-e92358a52c17" providerId="ADAL" clId="{60922CAB-483B-4C5C-94C6-35107F3B76D1}" dt="2024-12-16T12:03:42.302" v="66" actId="478"/>
            <ac:picMkLst>
              <pc:docMk/>
              <pc:sldMasterMk cId="2133564118" sldId="2147483648"/>
              <pc:sldLayoutMk cId="4125936450" sldId="2147483652"/>
              <ac:picMk id="9" creationId="{2BDEFE3F-C79B-4311-838A-6F2A0B343AC5}"/>
            </ac:picMkLst>
          </pc:picChg>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C96BFA5-73F2-4DF4-A3EB-E016616CE2D6}" type="doc">
      <dgm:prSet loTypeId="urn:microsoft.com/office/officeart/2005/8/layout/radial5" loCatId="relationship" qsTypeId="urn:microsoft.com/office/officeart/2005/8/quickstyle/simple1" qsCatId="simple" csTypeId="urn:microsoft.com/office/officeart/2005/8/colors/accent1_2" csCatId="accent1" phldr="1"/>
      <dgm:spPr/>
      <dgm:t>
        <a:bodyPr/>
        <a:lstStyle/>
        <a:p>
          <a:endParaRPr lang="en-GB"/>
        </a:p>
      </dgm:t>
    </dgm:pt>
    <dgm:pt modelId="{E92ABECB-6413-4D86-93AB-A43472DF290C}">
      <dgm:prSet phldrT="[Text]" custT="1"/>
      <dgm:spPr>
        <a:solidFill>
          <a:srgbClr val="0D0D58"/>
        </a:solidFill>
      </dgm:spPr>
      <dgm:t>
        <a:bodyPr/>
        <a:lstStyle/>
        <a:p>
          <a:r>
            <a:rPr lang="en-GB" sz="1200" dirty="0">
              <a:latin typeface="Montserrat" panose="00000500000000000000" pitchFamily="50" charset="0"/>
            </a:rPr>
            <a:t>Communication</a:t>
          </a:r>
        </a:p>
      </dgm:t>
    </dgm:pt>
    <dgm:pt modelId="{E510AE5F-59D8-4E01-8F1D-8C14B87392BD}" type="parTrans" cxnId="{DB897309-97DC-48E9-8E31-3169EDD0582C}">
      <dgm:prSet/>
      <dgm:spPr/>
      <dgm:t>
        <a:bodyPr/>
        <a:lstStyle/>
        <a:p>
          <a:endParaRPr lang="en-GB">
            <a:latin typeface="Montserrat" panose="00000500000000000000" pitchFamily="50" charset="0"/>
          </a:endParaRPr>
        </a:p>
      </dgm:t>
    </dgm:pt>
    <dgm:pt modelId="{F50C7034-F37F-4CB5-9E50-2C3D938B0F91}" type="sibTrans" cxnId="{DB897309-97DC-48E9-8E31-3169EDD0582C}">
      <dgm:prSet/>
      <dgm:spPr/>
      <dgm:t>
        <a:bodyPr/>
        <a:lstStyle/>
        <a:p>
          <a:endParaRPr lang="en-GB">
            <a:latin typeface="Montserrat" panose="00000500000000000000" pitchFamily="50" charset="0"/>
          </a:endParaRPr>
        </a:p>
      </dgm:t>
    </dgm:pt>
    <dgm:pt modelId="{F0B1F828-DBD3-4C87-86C1-5582A80577B6}">
      <dgm:prSet phldrT="[Text]" custT="1"/>
      <dgm:spPr>
        <a:solidFill>
          <a:srgbClr val="0D0D58"/>
        </a:solidFill>
      </dgm:spPr>
      <dgm:t>
        <a:bodyPr/>
        <a:lstStyle/>
        <a:p>
          <a:r>
            <a:rPr lang="en-GB" sz="1000" dirty="0">
              <a:latin typeface="Montserrat" panose="00000500000000000000" pitchFamily="50" charset="0"/>
            </a:rPr>
            <a:t>Information transfer. Multiple mechanisms to support written communications</a:t>
          </a:r>
        </a:p>
      </dgm:t>
    </dgm:pt>
    <dgm:pt modelId="{AA422789-75A0-41CB-B5EB-69C5B051D772}" type="parTrans" cxnId="{75749DDD-44D4-497F-9999-E47BB9F1B1EC}">
      <dgm:prSet/>
      <dgm:spPr>
        <a:solidFill>
          <a:srgbClr val="11A7F2"/>
        </a:solidFill>
      </dgm:spPr>
      <dgm:t>
        <a:bodyPr/>
        <a:lstStyle/>
        <a:p>
          <a:endParaRPr lang="en-GB" dirty="0">
            <a:latin typeface="Montserrat" panose="00000500000000000000" pitchFamily="50" charset="0"/>
          </a:endParaRPr>
        </a:p>
      </dgm:t>
    </dgm:pt>
    <dgm:pt modelId="{B4EBE650-A4E9-4012-B2E2-B0BFA36498A5}" type="sibTrans" cxnId="{75749DDD-44D4-497F-9999-E47BB9F1B1EC}">
      <dgm:prSet/>
      <dgm:spPr/>
      <dgm:t>
        <a:bodyPr/>
        <a:lstStyle/>
        <a:p>
          <a:endParaRPr lang="en-GB">
            <a:latin typeface="Montserrat" panose="00000500000000000000" pitchFamily="50" charset="0"/>
          </a:endParaRPr>
        </a:p>
      </dgm:t>
    </dgm:pt>
    <dgm:pt modelId="{DC98317D-1552-4FA7-B2DA-9C3A40F58360}">
      <dgm:prSet phldrT="[Text]" custT="1"/>
      <dgm:spPr>
        <a:solidFill>
          <a:srgbClr val="0D0D58"/>
        </a:solidFill>
      </dgm:spPr>
      <dgm:t>
        <a:bodyPr/>
        <a:lstStyle/>
        <a:p>
          <a:r>
            <a:rPr lang="en-GB" sz="1000" dirty="0">
              <a:latin typeface="Montserrat" panose="00000500000000000000" pitchFamily="50" charset="0"/>
            </a:rPr>
            <a:t>Managing challenging and difficult conversations</a:t>
          </a:r>
        </a:p>
      </dgm:t>
    </dgm:pt>
    <dgm:pt modelId="{A00B7FEB-6F68-41A0-8554-C7E69270B9E6}" type="parTrans" cxnId="{57F4C3CB-B7E7-4BD8-8B3E-865868B0064C}">
      <dgm:prSet/>
      <dgm:spPr>
        <a:solidFill>
          <a:srgbClr val="11A7F2"/>
        </a:solidFill>
      </dgm:spPr>
      <dgm:t>
        <a:bodyPr/>
        <a:lstStyle/>
        <a:p>
          <a:endParaRPr lang="en-GB" dirty="0">
            <a:latin typeface="Montserrat" panose="00000500000000000000" pitchFamily="50" charset="0"/>
          </a:endParaRPr>
        </a:p>
      </dgm:t>
    </dgm:pt>
    <dgm:pt modelId="{41C7FBB1-6730-43F3-8EF2-68B795D02A64}" type="sibTrans" cxnId="{57F4C3CB-B7E7-4BD8-8B3E-865868B0064C}">
      <dgm:prSet/>
      <dgm:spPr/>
      <dgm:t>
        <a:bodyPr/>
        <a:lstStyle/>
        <a:p>
          <a:endParaRPr lang="en-GB">
            <a:latin typeface="Montserrat" panose="00000500000000000000" pitchFamily="50" charset="0"/>
          </a:endParaRPr>
        </a:p>
      </dgm:t>
    </dgm:pt>
    <dgm:pt modelId="{15D1CF7A-4CD8-479E-A64D-3910BB7109D4}">
      <dgm:prSet phldrT="[Text]" custT="1"/>
      <dgm:spPr>
        <a:solidFill>
          <a:srgbClr val="0D0D58"/>
        </a:solidFill>
      </dgm:spPr>
      <dgm:t>
        <a:bodyPr/>
        <a:lstStyle/>
        <a:p>
          <a:r>
            <a:rPr lang="en-GB" sz="1000" dirty="0">
              <a:latin typeface="Montserrat" panose="00000500000000000000" pitchFamily="50" charset="0"/>
            </a:rPr>
            <a:t>Situational, cultural and social awareness</a:t>
          </a:r>
        </a:p>
        <a:p>
          <a:r>
            <a:rPr lang="en-GB" sz="1000" dirty="0">
              <a:latin typeface="Montserrat" panose="00000500000000000000" pitchFamily="50" charset="0"/>
            </a:rPr>
            <a:t>Verbal and non- verbal.</a:t>
          </a:r>
        </a:p>
      </dgm:t>
    </dgm:pt>
    <dgm:pt modelId="{B374411D-7C1C-4457-9F91-E011FBA516A2}" type="parTrans" cxnId="{C14F1265-0C2E-493C-9DEC-A09D85F06DBC}">
      <dgm:prSet/>
      <dgm:spPr>
        <a:solidFill>
          <a:srgbClr val="11A7F2"/>
        </a:solidFill>
      </dgm:spPr>
      <dgm:t>
        <a:bodyPr/>
        <a:lstStyle/>
        <a:p>
          <a:endParaRPr lang="en-GB" dirty="0">
            <a:latin typeface="Montserrat" panose="00000500000000000000" pitchFamily="50" charset="0"/>
          </a:endParaRPr>
        </a:p>
      </dgm:t>
    </dgm:pt>
    <dgm:pt modelId="{6E50068E-C113-43B5-BD32-2C4B7AB0D610}" type="sibTrans" cxnId="{C14F1265-0C2E-493C-9DEC-A09D85F06DBC}">
      <dgm:prSet/>
      <dgm:spPr/>
      <dgm:t>
        <a:bodyPr/>
        <a:lstStyle/>
        <a:p>
          <a:endParaRPr lang="en-GB">
            <a:latin typeface="Montserrat" panose="00000500000000000000" pitchFamily="50" charset="0"/>
          </a:endParaRPr>
        </a:p>
      </dgm:t>
    </dgm:pt>
    <dgm:pt modelId="{5F0BA35A-1CF7-4FE5-97EF-B3DACE7E4BE8}">
      <dgm:prSet phldrT="[Text]" custT="1"/>
      <dgm:spPr>
        <a:solidFill>
          <a:srgbClr val="0D0D58"/>
        </a:solidFill>
      </dgm:spPr>
      <dgm:t>
        <a:bodyPr/>
        <a:lstStyle/>
        <a:p>
          <a:r>
            <a:rPr lang="en-GB" sz="1000" dirty="0">
              <a:latin typeface="Montserrat" panose="00000500000000000000" pitchFamily="50" charset="0"/>
            </a:rPr>
            <a:t>Doctor patient relationships. Engaging children and young people.</a:t>
          </a:r>
        </a:p>
      </dgm:t>
    </dgm:pt>
    <dgm:pt modelId="{0087BA92-49E4-411A-AFD8-D358712B8000}" type="sibTrans" cxnId="{6D1980DC-63CF-4605-BAF1-0022081FA46C}">
      <dgm:prSet/>
      <dgm:spPr/>
      <dgm:t>
        <a:bodyPr/>
        <a:lstStyle/>
        <a:p>
          <a:endParaRPr lang="en-GB">
            <a:latin typeface="Montserrat" panose="00000500000000000000" pitchFamily="50" charset="0"/>
          </a:endParaRPr>
        </a:p>
      </dgm:t>
    </dgm:pt>
    <dgm:pt modelId="{CFC776F0-2374-4E9F-851B-4D62357E20FA}" type="parTrans" cxnId="{6D1980DC-63CF-4605-BAF1-0022081FA46C}">
      <dgm:prSet/>
      <dgm:spPr>
        <a:solidFill>
          <a:srgbClr val="11A7F2"/>
        </a:solidFill>
      </dgm:spPr>
      <dgm:t>
        <a:bodyPr/>
        <a:lstStyle/>
        <a:p>
          <a:endParaRPr lang="en-GB" dirty="0">
            <a:latin typeface="Montserrat" panose="00000500000000000000" pitchFamily="50" charset="0"/>
          </a:endParaRPr>
        </a:p>
      </dgm:t>
    </dgm:pt>
    <dgm:pt modelId="{51F812BE-D005-4D53-BC69-776A5E95C212}" type="pres">
      <dgm:prSet presAssocID="{7C96BFA5-73F2-4DF4-A3EB-E016616CE2D6}" presName="Name0" presStyleCnt="0">
        <dgm:presLayoutVars>
          <dgm:chMax val="1"/>
          <dgm:dir/>
          <dgm:animLvl val="ctr"/>
          <dgm:resizeHandles val="exact"/>
        </dgm:presLayoutVars>
      </dgm:prSet>
      <dgm:spPr/>
    </dgm:pt>
    <dgm:pt modelId="{F4F51878-E40E-4229-BE29-747504F9533C}" type="pres">
      <dgm:prSet presAssocID="{E92ABECB-6413-4D86-93AB-A43472DF290C}" presName="centerShape" presStyleLbl="node0" presStyleIdx="0" presStyleCnt="1" custScaleX="199800" custScaleY="98655"/>
      <dgm:spPr/>
    </dgm:pt>
    <dgm:pt modelId="{6AC3592F-5DD9-41CC-9BC8-2CB760911109}" type="pres">
      <dgm:prSet presAssocID="{CFC776F0-2374-4E9F-851B-4D62357E20FA}" presName="parTrans" presStyleLbl="sibTrans2D1" presStyleIdx="0" presStyleCnt="4"/>
      <dgm:spPr/>
    </dgm:pt>
    <dgm:pt modelId="{01206ACC-5228-454E-879E-04D5F95B7811}" type="pres">
      <dgm:prSet presAssocID="{CFC776F0-2374-4E9F-851B-4D62357E20FA}" presName="connectorText" presStyleLbl="sibTrans2D1" presStyleIdx="0" presStyleCnt="4"/>
      <dgm:spPr/>
    </dgm:pt>
    <dgm:pt modelId="{040B18CC-23B0-40C2-BB39-48BD89154045}" type="pres">
      <dgm:prSet presAssocID="{5F0BA35A-1CF7-4FE5-97EF-B3DACE7E4BE8}" presName="node" presStyleLbl="node1" presStyleIdx="0" presStyleCnt="4" custScaleX="138341" custScaleY="96380" custRadScaleRad="100219" custRadScaleInc="-711">
        <dgm:presLayoutVars>
          <dgm:bulletEnabled val="1"/>
        </dgm:presLayoutVars>
      </dgm:prSet>
      <dgm:spPr/>
    </dgm:pt>
    <dgm:pt modelId="{26ADD696-9CA9-4E15-94AB-55F7D9BDE0F5}" type="pres">
      <dgm:prSet presAssocID="{AA422789-75A0-41CB-B5EB-69C5B051D772}" presName="parTrans" presStyleLbl="sibTrans2D1" presStyleIdx="1" presStyleCnt="4"/>
      <dgm:spPr/>
    </dgm:pt>
    <dgm:pt modelId="{C0350EB3-7477-4A8C-9D3F-A84850DA5E70}" type="pres">
      <dgm:prSet presAssocID="{AA422789-75A0-41CB-B5EB-69C5B051D772}" presName="connectorText" presStyleLbl="sibTrans2D1" presStyleIdx="1" presStyleCnt="4"/>
      <dgm:spPr/>
    </dgm:pt>
    <dgm:pt modelId="{284F447A-5636-40EC-B484-1D9C89F3A8DA}" type="pres">
      <dgm:prSet presAssocID="{F0B1F828-DBD3-4C87-86C1-5582A80577B6}" presName="node" presStyleLbl="node1" presStyleIdx="1" presStyleCnt="4" custScaleX="136660" custScaleY="119355" custRadScaleRad="141663" custRadScaleInc="4401">
        <dgm:presLayoutVars>
          <dgm:bulletEnabled val="1"/>
        </dgm:presLayoutVars>
      </dgm:prSet>
      <dgm:spPr/>
    </dgm:pt>
    <dgm:pt modelId="{E4F45D4C-374B-48C9-B453-E3DAE422AA17}" type="pres">
      <dgm:prSet presAssocID="{A00B7FEB-6F68-41A0-8554-C7E69270B9E6}" presName="parTrans" presStyleLbl="sibTrans2D1" presStyleIdx="2" presStyleCnt="4"/>
      <dgm:spPr/>
    </dgm:pt>
    <dgm:pt modelId="{4D43A1C1-54EF-4F1A-9B74-1401F9C6D2AE}" type="pres">
      <dgm:prSet presAssocID="{A00B7FEB-6F68-41A0-8554-C7E69270B9E6}" presName="connectorText" presStyleLbl="sibTrans2D1" presStyleIdx="2" presStyleCnt="4"/>
      <dgm:spPr/>
    </dgm:pt>
    <dgm:pt modelId="{E68CA298-4844-41CF-A5DD-C4FF688087DF}" type="pres">
      <dgm:prSet presAssocID="{DC98317D-1552-4FA7-B2DA-9C3A40F58360}" presName="node" presStyleLbl="node1" presStyleIdx="2" presStyleCnt="4" custScaleX="129067" custScaleY="79136" custRadScaleRad="91820" custRadScaleInc="980">
        <dgm:presLayoutVars>
          <dgm:bulletEnabled val="1"/>
        </dgm:presLayoutVars>
      </dgm:prSet>
      <dgm:spPr/>
    </dgm:pt>
    <dgm:pt modelId="{5C60B9E4-529C-46B3-9BC0-F7E7C9969CB8}" type="pres">
      <dgm:prSet presAssocID="{B374411D-7C1C-4457-9F91-E011FBA516A2}" presName="parTrans" presStyleLbl="sibTrans2D1" presStyleIdx="3" presStyleCnt="4"/>
      <dgm:spPr/>
    </dgm:pt>
    <dgm:pt modelId="{6B23DF3F-D5D7-4A32-AA9D-F2A68F72E0A6}" type="pres">
      <dgm:prSet presAssocID="{B374411D-7C1C-4457-9F91-E011FBA516A2}" presName="connectorText" presStyleLbl="sibTrans2D1" presStyleIdx="3" presStyleCnt="4"/>
      <dgm:spPr/>
    </dgm:pt>
    <dgm:pt modelId="{E10ABC83-E4C9-4AC5-A493-67F508FAE695}" type="pres">
      <dgm:prSet presAssocID="{15D1CF7A-4CD8-479E-A64D-3910BB7109D4}" presName="node" presStyleLbl="node1" presStyleIdx="3" presStyleCnt="4" custScaleX="140619" custScaleY="111220" custRadScaleRad="137494" custRadScaleInc="-1844">
        <dgm:presLayoutVars>
          <dgm:bulletEnabled val="1"/>
        </dgm:presLayoutVars>
      </dgm:prSet>
      <dgm:spPr/>
    </dgm:pt>
  </dgm:ptLst>
  <dgm:cxnLst>
    <dgm:cxn modelId="{DB897309-97DC-48E9-8E31-3169EDD0582C}" srcId="{7C96BFA5-73F2-4DF4-A3EB-E016616CE2D6}" destId="{E92ABECB-6413-4D86-93AB-A43472DF290C}" srcOrd="0" destOrd="0" parTransId="{E510AE5F-59D8-4E01-8F1D-8C14B87392BD}" sibTransId="{F50C7034-F37F-4CB5-9E50-2C3D938B0F91}"/>
    <dgm:cxn modelId="{D25D3315-B46D-4EF8-BCB9-A0975D935BA5}" type="presOf" srcId="{AA422789-75A0-41CB-B5EB-69C5B051D772}" destId="{26ADD696-9CA9-4E15-94AB-55F7D9BDE0F5}" srcOrd="0" destOrd="0" presId="urn:microsoft.com/office/officeart/2005/8/layout/radial5"/>
    <dgm:cxn modelId="{7FECC31A-2CB7-4D30-AE2B-A0CD243CA746}" type="presOf" srcId="{CFC776F0-2374-4E9F-851B-4D62357E20FA}" destId="{01206ACC-5228-454E-879E-04D5F95B7811}" srcOrd="1" destOrd="0" presId="urn:microsoft.com/office/officeart/2005/8/layout/radial5"/>
    <dgm:cxn modelId="{7028161B-D6B3-403E-8B4F-A36D7D612903}" type="presOf" srcId="{B374411D-7C1C-4457-9F91-E011FBA516A2}" destId="{6B23DF3F-D5D7-4A32-AA9D-F2A68F72E0A6}" srcOrd="1" destOrd="0" presId="urn:microsoft.com/office/officeart/2005/8/layout/radial5"/>
    <dgm:cxn modelId="{5323DD25-1299-4006-966C-9DD686EFE5C4}" type="presOf" srcId="{F0B1F828-DBD3-4C87-86C1-5582A80577B6}" destId="{284F447A-5636-40EC-B484-1D9C89F3A8DA}" srcOrd="0" destOrd="0" presId="urn:microsoft.com/office/officeart/2005/8/layout/radial5"/>
    <dgm:cxn modelId="{AE3E7E2D-F2DC-4B2F-A86F-9BA3B3AECBBA}" type="presOf" srcId="{A00B7FEB-6F68-41A0-8554-C7E69270B9E6}" destId="{4D43A1C1-54EF-4F1A-9B74-1401F9C6D2AE}" srcOrd="1" destOrd="0" presId="urn:microsoft.com/office/officeart/2005/8/layout/radial5"/>
    <dgm:cxn modelId="{8E82DF2F-CF85-417F-B24B-4BD9606E66A9}" type="presOf" srcId="{A00B7FEB-6F68-41A0-8554-C7E69270B9E6}" destId="{E4F45D4C-374B-48C9-B453-E3DAE422AA17}" srcOrd="0" destOrd="0" presId="urn:microsoft.com/office/officeart/2005/8/layout/radial5"/>
    <dgm:cxn modelId="{22407835-33BA-4D56-B16B-AE4CC03B4805}" type="presOf" srcId="{AA422789-75A0-41CB-B5EB-69C5B051D772}" destId="{C0350EB3-7477-4A8C-9D3F-A84850DA5E70}" srcOrd="1" destOrd="0" presId="urn:microsoft.com/office/officeart/2005/8/layout/radial5"/>
    <dgm:cxn modelId="{C14F1265-0C2E-493C-9DEC-A09D85F06DBC}" srcId="{E92ABECB-6413-4D86-93AB-A43472DF290C}" destId="{15D1CF7A-4CD8-479E-A64D-3910BB7109D4}" srcOrd="3" destOrd="0" parTransId="{B374411D-7C1C-4457-9F91-E011FBA516A2}" sibTransId="{6E50068E-C113-43B5-BD32-2C4B7AB0D610}"/>
    <dgm:cxn modelId="{6ABDA44A-E7E7-42A4-B772-AC5DA8DD42F3}" type="presOf" srcId="{B374411D-7C1C-4457-9F91-E011FBA516A2}" destId="{5C60B9E4-529C-46B3-9BC0-F7E7C9969CB8}" srcOrd="0" destOrd="0" presId="urn:microsoft.com/office/officeart/2005/8/layout/radial5"/>
    <dgm:cxn modelId="{41F4D36C-6B64-46C9-ADBF-1C360F8A138B}" type="presOf" srcId="{5F0BA35A-1CF7-4FE5-97EF-B3DACE7E4BE8}" destId="{040B18CC-23B0-40C2-BB39-48BD89154045}" srcOrd="0" destOrd="0" presId="urn:microsoft.com/office/officeart/2005/8/layout/radial5"/>
    <dgm:cxn modelId="{5A155678-39BF-454F-BBFA-B235513C3E93}" type="presOf" srcId="{CFC776F0-2374-4E9F-851B-4D62357E20FA}" destId="{6AC3592F-5DD9-41CC-9BC8-2CB760911109}" srcOrd="0" destOrd="0" presId="urn:microsoft.com/office/officeart/2005/8/layout/radial5"/>
    <dgm:cxn modelId="{6577529B-14A7-431C-BCE4-4D72BF426BCA}" type="presOf" srcId="{7C96BFA5-73F2-4DF4-A3EB-E016616CE2D6}" destId="{51F812BE-D005-4D53-BC69-776A5E95C212}" srcOrd="0" destOrd="0" presId="urn:microsoft.com/office/officeart/2005/8/layout/radial5"/>
    <dgm:cxn modelId="{6FD338A6-B674-4ACD-986A-762A7A5E883E}" type="presOf" srcId="{E92ABECB-6413-4D86-93AB-A43472DF290C}" destId="{F4F51878-E40E-4229-BE29-747504F9533C}" srcOrd="0" destOrd="0" presId="urn:microsoft.com/office/officeart/2005/8/layout/radial5"/>
    <dgm:cxn modelId="{FBF728AF-B28C-433B-9985-407300D135C1}" type="presOf" srcId="{DC98317D-1552-4FA7-B2DA-9C3A40F58360}" destId="{E68CA298-4844-41CF-A5DD-C4FF688087DF}" srcOrd="0" destOrd="0" presId="urn:microsoft.com/office/officeart/2005/8/layout/radial5"/>
    <dgm:cxn modelId="{B4D766C4-BA41-42FF-AC8F-DD3318D696F6}" type="presOf" srcId="{15D1CF7A-4CD8-479E-A64D-3910BB7109D4}" destId="{E10ABC83-E4C9-4AC5-A493-67F508FAE695}" srcOrd="0" destOrd="0" presId="urn:microsoft.com/office/officeart/2005/8/layout/radial5"/>
    <dgm:cxn modelId="{57F4C3CB-B7E7-4BD8-8B3E-865868B0064C}" srcId="{E92ABECB-6413-4D86-93AB-A43472DF290C}" destId="{DC98317D-1552-4FA7-B2DA-9C3A40F58360}" srcOrd="2" destOrd="0" parTransId="{A00B7FEB-6F68-41A0-8554-C7E69270B9E6}" sibTransId="{41C7FBB1-6730-43F3-8EF2-68B795D02A64}"/>
    <dgm:cxn modelId="{6D1980DC-63CF-4605-BAF1-0022081FA46C}" srcId="{E92ABECB-6413-4D86-93AB-A43472DF290C}" destId="{5F0BA35A-1CF7-4FE5-97EF-B3DACE7E4BE8}" srcOrd="0" destOrd="0" parTransId="{CFC776F0-2374-4E9F-851B-4D62357E20FA}" sibTransId="{0087BA92-49E4-411A-AFD8-D358712B8000}"/>
    <dgm:cxn modelId="{75749DDD-44D4-497F-9999-E47BB9F1B1EC}" srcId="{E92ABECB-6413-4D86-93AB-A43472DF290C}" destId="{F0B1F828-DBD3-4C87-86C1-5582A80577B6}" srcOrd="1" destOrd="0" parTransId="{AA422789-75A0-41CB-B5EB-69C5B051D772}" sibTransId="{B4EBE650-A4E9-4012-B2E2-B0BFA36498A5}"/>
    <dgm:cxn modelId="{0F0034F7-54C4-4C86-A150-688F8FA9F0B5}" type="presParOf" srcId="{51F812BE-D005-4D53-BC69-776A5E95C212}" destId="{F4F51878-E40E-4229-BE29-747504F9533C}" srcOrd="0" destOrd="0" presId="urn:microsoft.com/office/officeart/2005/8/layout/radial5"/>
    <dgm:cxn modelId="{E379731E-4E25-4178-B095-5658A5EE5EE3}" type="presParOf" srcId="{51F812BE-D005-4D53-BC69-776A5E95C212}" destId="{6AC3592F-5DD9-41CC-9BC8-2CB760911109}" srcOrd="1" destOrd="0" presId="urn:microsoft.com/office/officeart/2005/8/layout/radial5"/>
    <dgm:cxn modelId="{01CF0B49-3497-45B2-B780-F3EBF66DA2F4}" type="presParOf" srcId="{6AC3592F-5DD9-41CC-9BC8-2CB760911109}" destId="{01206ACC-5228-454E-879E-04D5F95B7811}" srcOrd="0" destOrd="0" presId="urn:microsoft.com/office/officeart/2005/8/layout/radial5"/>
    <dgm:cxn modelId="{012D3847-1F78-4142-B225-8E8EE0A2178C}" type="presParOf" srcId="{51F812BE-D005-4D53-BC69-776A5E95C212}" destId="{040B18CC-23B0-40C2-BB39-48BD89154045}" srcOrd="2" destOrd="0" presId="urn:microsoft.com/office/officeart/2005/8/layout/radial5"/>
    <dgm:cxn modelId="{69B52661-8588-4B6B-83B1-3AD326E6F44A}" type="presParOf" srcId="{51F812BE-D005-4D53-BC69-776A5E95C212}" destId="{26ADD696-9CA9-4E15-94AB-55F7D9BDE0F5}" srcOrd="3" destOrd="0" presId="urn:microsoft.com/office/officeart/2005/8/layout/radial5"/>
    <dgm:cxn modelId="{6CFAE0D9-935D-4A48-9398-536412B288A7}" type="presParOf" srcId="{26ADD696-9CA9-4E15-94AB-55F7D9BDE0F5}" destId="{C0350EB3-7477-4A8C-9D3F-A84850DA5E70}" srcOrd="0" destOrd="0" presId="urn:microsoft.com/office/officeart/2005/8/layout/radial5"/>
    <dgm:cxn modelId="{7185E327-A146-4D94-8546-70C6A1EC7536}" type="presParOf" srcId="{51F812BE-D005-4D53-BC69-776A5E95C212}" destId="{284F447A-5636-40EC-B484-1D9C89F3A8DA}" srcOrd="4" destOrd="0" presId="urn:microsoft.com/office/officeart/2005/8/layout/radial5"/>
    <dgm:cxn modelId="{C584C0DB-287B-436C-8CD9-0998667FFA5F}" type="presParOf" srcId="{51F812BE-D005-4D53-BC69-776A5E95C212}" destId="{E4F45D4C-374B-48C9-B453-E3DAE422AA17}" srcOrd="5" destOrd="0" presId="urn:microsoft.com/office/officeart/2005/8/layout/radial5"/>
    <dgm:cxn modelId="{265047C6-1D52-4A58-82E6-CD95DE349D26}" type="presParOf" srcId="{E4F45D4C-374B-48C9-B453-E3DAE422AA17}" destId="{4D43A1C1-54EF-4F1A-9B74-1401F9C6D2AE}" srcOrd="0" destOrd="0" presId="urn:microsoft.com/office/officeart/2005/8/layout/radial5"/>
    <dgm:cxn modelId="{1F6F6F47-5307-4CAD-B040-2C9B69026DF0}" type="presParOf" srcId="{51F812BE-D005-4D53-BC69-776A5E95C212}" destId="{E68CA298-4844-41CF-A5DD-C4FF688087DF}" srcOrd="6" destOrd="0" presId="urn:microsoft.com/office/officeart/2005/8/layout/radial5"/>
    <dgm:cxn modelId="{330696C7-DB04-4D01-A3FF-18F706E92049}" type="presParOf" srcId="{51F812BE-D005-4D53-BC69-776A5E95C212}" destId="{5C60B9E4-529C-46B3-9BC0-F7E7C9969CB8}" srcOrd="7" destOrd="0" presId="urn:microsoft.com/office/officeart/2005/8/layout/radial5"/>
    <dgm:cxn modelId="{9B57A1C0-47B2-46C6-9917-E5488BA6E7D4}" type="presParOf" srcId="{5C60B9E4-529C-46B3-9BC0-F7E7C9969CB8}" destId="{6B23DF3F-D5D7-4A32-AA9D-F2A68F72E0A6}" srcOrd="0" destOrd="0" presId="urn:microsoft.com/office/officeart/2005/8/layout/radial5"/>
    <dgm:cxn modelId="{F12DF3E0-5A6E-440D-ABFF-F6806FB6DC40}" type="presParOf" srcId="{51F812BE-D005-4D53-BC69-776A5E95C212}" destId="{E10ABC83-E4C9-4AC5-A493-67F508FAE695}" srcOrd="8"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F51878-E40E-4229-BE29-747504F9533C}">
      <dsp:nvSpPr>
        <dsp:cNvPr id="0" name=""/>
        <dsp:cNvSpPr/>
      </dsp:nvSpPr>
      <dsp:spPr>
        <a:xfrm>
          <a:off x="3060810" y="2042588"/>
          <a:ext cx="2134109" cy="1053756"/>
        </a:xfrm>
        <a:prstGeom prst="ellipse">
          <a:avLst/>
        </a:prstGeom>
        <a:solidFill>
          <a:srgbClr val="0D0D58"/>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latin typeface="Montserrat" panose="00000500000000000000" pitchFamily="50" charset="0"/>
            </a:rPr>
            <a:t>Communication</a:t>
          </a:r>
        </a:p>
      </dsp:txBody>
      <dsp:txXfrm>
        <a:off x="3373343" y="2196907"/>
        <a:ext cx="1509043" cy="745118"/>
      </dsp:txXfrm>
    </dsp:sp>
    <dsp:sp modelId="{6AC3592F-5DD9-41CC-9BC8-2CB760911109}">
      <dsp:nvSpPr>
        <dsp:cNvPr id="0" name=""/>
        <dsp:cNvSpPr/>
      </dsp:nvSpPr>
      <dsp:spPr>
        <a:xfrm rot="16180803">
          <a:off x="3940323" y="1483756"/>
          <a:ext cx="365463" cy="448810"/>
        </a:xfrm>
        <a:prstGeom prst="rightArrow">
          <a:avLst>
            <a:gd name="adj1" fmla="val 60000"/>
            <a:gd name="adj2" fmla="val 50000"/>
          </a:avLst>
        </a:prstGeom>
        <a:solidFill>
          <a:srgbClr val="11A7F2"/>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GB" sz="1700" kern="1200" dirty="0">
            <a:latin typeface="Montserrat" panose="00000500000000000000" pitchFamily="50" charset="0"/>
          </a:endParaRPr>
        </a:p>
      </dsp:txBody>
      <dsp:txXfrm rot="10800000">
        <a:off x="3995449" y="1628337"/>
        <a:ext cx="255824" cy="269286"/>
      </dsp:txXfrm>
    </dsp:sp>
    <dsp:sp modelId="{040B18CC-23B0-40C2-BB39-48BD89154045}">
      <dsp:nvSpPr>
        <dsp:cNvPr id="0" name=""/>
        <dsp:cNvSpPr/>
      </dsp:nvSpPr>
      <dsp:spPr>
        <a:xfrm>
          <a:off x="3204447" y="80805"/>
          <a:ext cx="1826144" cy="1272245"/>
        </a:xfrm>
        <a:prstGeom prst="ellipse">
          <a:avLst/>
        </a:prstGeom>
        <a:solidFill>
          <a:srgbClr val="0D0D58"/>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GB" sz="1000" kern="1200" dirty="0">
              <a:latin typeface="Montserrat" panose="00000500000000000000" pitchFamily="50" charset="0"/>
            </a:rPr>
            <a:t>Doctor patient relationships. Engaging children and young people.</a:t>
          </a:r>
        </a:p>
      </dsp:txBody>
      <dsp:txXfrm>
        <a:off x="3471880" y="267121"/>
        <a:ext cx="1291278" cy="899613"/>
      </dsp:txXfrm>
    </dsp:sp>
    <dsp:sp modelId="{26ADD696-9CA9-4E15-94AB-55F7D9BDE0F5}">
      <dsp:nvSpPr>
        <dsp:cNvPr id="0" name=""/>
        <dsp:cNvSpPr/>
      </dsp:nvSpPr>
      <dsp:spPr>
        <a:xfrm rot="118827">
          <a:off x="5335514" y="2392793"/>
          <a:ext cx="345439" cy="448810"/>
        </a:xfrm>
        <a:prstGeom prst="rightArrow">
          <a:avLst>
            <a:gd name="adj1" fmla="val 60000"/>
            <a:gd name="adj2" fmla="val 50000"/>
          </a:avLst>
        </a:prstGeom>
        <a:solidFill>
          <a:srgbClr val="11A7F2"/>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GB" sz="1700" kern="1200" dirty="0">
            <a:latin typeface="Montserrat" panose="00000500000000000000" pitchFamily="50" charset="0"/>
          </a:endParaRPr>
        </a:p>
      </dsp:txBody>
      <dsp:txXfrm>
        <a:off x="5335545" y="2480764"/>
        <a:ext cx="241807" cy="269286"/>
      </dsp:txXfrm>
    </dsp:sp>
    <dsp:sp modelId="{284F447A-5636-40EC-B484-1D9C89F3A8DA}">
      <dsp:nvSpPr>
        <dsp:cNvPr id="0" name=""/>
        <dsp:cNvSpPr/>
      </dsp:nvSpPr>
      <dsp:spPr>
        <a:xfrm>
          <a:off x="5842990" y="1872202"/>
          <a:ext cx="1803954" cy="1575523"/>
        </a:xfrm>
        <a:prstGeom prst="ellipse">
          <a:avLst/>
        </a:prstGeom>
        <a:solidFill>
          <a:srgbClr val="0D0D58"/>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GB" sz="1000" kern="1200" dirty="0">
              <a:latin typeface="Montserrat" panose="00000500000000000000" pitchFamily="50" charset="0"/>
            </a:rPr>
            <a:t>Information transfer. Multiple mechanisms to support written communications</a:t>
          </a:r>
        </a:p>
      </dsp:txBody>
      <dsp:txXfrm>
        <a:off x="6107173" y="2102932"/>
        <a:ext cx="1275588" cy="1114063"/>
      </dsp:txXfrm>
    </dsp:sp>
    <dsp:sp modelId="{E4F45D4C-374B-48C9-B453-E3DAE422AA17}">
      <dsp:nvSpPr>
        <dsp:cNvPr id="0" name=""/>
        <dsp:cNvSpPr/>
      </dsp:nvSpPr>
      <dsp:spPr>
        <a:xfrm rot="5426460">
          <a:off x="3949643" y="3186255"/>
          <a:ext cx="343493" cy="448810"/>
        </a:xfrm>
        <a:prstGeom prst="rightArrow">
          <a:avLst>
            <a:gd name="adj1" fmla="val 60000"/>
            <a:gd name="adj2" fmla="val 50000"/>
          </a:avLst>
        </a:prstGeom>
        <a:solidFill>
          <a:srgbClr val="11A7F2"/>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GB" sz="1700" kern="1200" dirty="0">
            <a:latin typeface="Montserrat" panose="00000500000000000000" pitchFamily="50" charset="0"/>
          </a:endParaRPr>
        </a:p>
      </dsp:txBody>
      <dsp:txXfrm rot="10800000">
        <a:off x="4001564" y="3224495"/>
        <a:ext cx="240445" cy="269286"/>
      </dsp:txXfrm>
    </dsp:sp>
    <dsp:sp modelId="{E68CA298-4844-41CF-A5DD-C4FF688087DF}">
      <dsp:nvSpPr>
        <dsp:cNvPr id="0" name=""/>
        <dsp:cNvSpPr/>
      </dsp:nvSpPr>
      <dsp:spPr>
        <a:xfrm>
          <a:off x="3262938" y="3744416"/>
          <a:ext cx="1703724" cy="1044619"/>
        </a:xfrm>
        <a:prstGeom prst="ellipse">
          <a:avLst/>
        </a:prstGeom>
        <a:solidFill>
          <a:srgbClr val="0D0D58"/>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GB" sz="1000" kern="1200" dirty="0">
              <a:latin typeface="Montserrat" panose="00000500000000000000" pitchFamily="50" charset="0"/>
            </a:rPr>
            <a:t>Managing challenging and difficult conversations</a:t>
          </a:r>
        </a:p>
      </dsp:txBody>
      <dsp:txXfrm>
        <a:off x="3512443" y="3897397"/>
        <a:ext cx="1204714" cy="738657"/>
      </dsp:txXfrm>
    </dsp:sp>
    <dsp:sp modelId="{5C60B9E4-529C-46B3-9BC0-F7E7C9969CB8}">
      <dsp:nvSpPr>
        <dsp:cNvPr id="0" name=""/>
        <dsp:cNvSpPr/>
      </dsp:nvSpPr>
      <dsp:spPr>
        <a:xfrm rot="10750212">
          <a:off x="2651162" y="2364350"/>
          <a:ext cx="289828" cy="448810"/>
        </a:xfrm>
        <a:prstGeom prst="rightArrow">
          <a:avLst>
            <a:gd name="adj1" fmla="val 60000"/>
            <a:gd name="adj2" fmla="val 50000"/>
          </a:avLst>
        </a:prstGeom>
        <a:solidFill>
          <a:srgbClr val="11A7F2"/>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GB" sz="1700" kern="1200" dirty="0">
            <a:latin typeface="Montserrat" panose="00000500000000000000" pitchFamily="50" charset="0"/>
          </a:endParaRPr>
        </a:p>
      </dsp:txBody>
      <dsp:txXfrm rot="10800000">
        <a:off x="2738105" y="2453482"/>
        <a:ext cx="202880" cy="269286"/>
      </dsp:txXfrm>
    </dsp:sp>
    <dsp:sp modelId="{E10ABC83-E4C9-4AC5-A493-67F508FAE695}">
      <dsp:nvSpPr>
        <dsp:cNvPr id="0" name=""/>
        <dsp:cNvSpPr/>
      </dsp:nvSpPr>
      <dsp:spPr>
        <a:xfrm>
          <a:off x="658421" y="1872205"/>
          <a:ext cx="1856214" cy="1468138"/>
        </a:xfrm>
        <a:prstGeom prst="ellipse">
          <a:avLst/>
        </a:prstGeom>
        <a:solidFill>
          <a:srgbClr val="0D0D58"/>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GB" sz="1000" kern="1200" dirty="0">
              <a:latin typeface="Montserrat" panose="00000500000000000000" pitchFamily="50" charset="0"/>
            </a:rPr>
            <a:t>Situational, cultural and social awareness</a:t>
          </a:r>
        </a:p>
        <a:p>
          <a:pPr marL="0" lvl="0" indent="0" algn="ctr" defTabSz="444500">
            <a:lnSpc>
              <a:spcPct val="90000"/>
            </a:lnSpc>
            <a:spcBef>
              <a:spcPct val="0"/>
            </a:spcBef>
            <a:spcAft>
              <a:spcPct val="35000"/>
            </a:spcAft>
            <a:buNone/>
          </a:pPr>
          <a:r>
            <a:rPr lang="en-GB" sz="1000" kern="1200" dirty="0">
              <a:latin typeface="Montserrat" panose="00000500000000000000" pitchFamily="50" charset="0"/>
            </a:rPr>
            <a:t>Verbal and non- verbal.</a:t>
          </a:r>
        </a:p>
      </dsp:txBody>
      <dsp:txXfrm>
        <a:off x="930257" y="2087209"/>
        <a:ext cx="1312542" cy="1038130"/>
      </dsp:txXfrm>
    </dsp:sp>
  </dsp:spTree>
</dsp:drawing>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2634AAD-B356-4749-89A2-97046A7EFC8A}"/>
              </a:ext>
            </a:extLst>
          </p:cNvPr>
          <p:cNvSpPr>
            <a:spLocks noGrp="1"/>
          </p:cNvSpPr>
          <p:nvPr>
            <p:ph type="hdr" sz="quarter"/>
          </p:nvPr>
        </p:nvSpPr>
        <p:spPr>
          <a:xfrm>
            <a:off x="0" y="0"/>
            <a:ext cx="2971800" cy="4603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02A99D85-2350-7793-42F8-7128F845575C}"/>
              </a:ext>
            </a:extLst>
          </p:cNvPr>
          <p:cNvSpPr>
            <a:spLocks noGrp="1"/>
          </p:cNvSpPr>
          <p:nvPr>
            <p:ph type="dt" sz="quarter" idx="1"/>
          </p:nvPr>
        </p:nvSpPr>
        <p:spPr>
          <a:xfrm>
            <a:off x="3884613" y="0"/>
            <a:ext cx="2971800" cy="46038"/>
          </a:xfrm>
          <a:prstGeom prst="rect">
            <a:avLst/>
          </a:prstGeom>
        </p:spPr>
        <p:txBody>
          <a:bodyPr vert="horz" lIns="91440" tIns="45720" rIns="91440" bIns="45720" rtlCol="0"/>
          <a:lstStyle>
            <a:lvl1pPr algn="r">
              <a:defRPr sz="1200"/>
            </a:lvl1pPr>
          </a:lstStyle>
          <a:p>
            <a:fld id="{F19F4F03-C52C-487A-845B-0F195AE183AF}" type="datetimeFigureOut">
              <a:rPr lang="en-GB" smtClean="0"/>
              <a:t>16/12/2024</a:t>
            </a:fld>
            <a:endParaRPr lang="en-GB"/>
          </a:p>
        </p:txBody>
      </p:sp>
      <p:sp>
        <p:nvSpPr>
          <p:cNvPr id="4" name="Footer Placeholder 3">
            <a:extLst>
              <a:ext uri="{FF2B5EF4-FFF2-40B4-BE49-F238E27FC236}">
                <a16:creationId xmlns:a16="http://schemas.microsoft.com/office/drawing/2014/main" id="{36154A15-ADF6-6595-7D6A-1AE186BF13EA}"/>
              </a:ext>
            </a:extLst>
          </p:cNvPr>
          <p:cNvSpPr>
            <a:spLocks noGrp="1"/>
          </p:cNvSpPr>
          <p:nvPr>
            <p:ph type="ftr" sz="quarter" idx="2"/>
          </p:nvPr>
        </p:nvSpPr>
        <p:spPr>
          <a:xfrm>
            <a:off x="0" y="877888"/>
            <a:ext cx="2971800" cy="4603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EB653419-4234-5CB4-5DC0-05F86BCF4C9C}"/>
              </a:ext>
            </a:extLst>
          </p:cNvPr>
          <p:cNvSpPr>
            <a:spLocks noGrp="1"/>
          </p:cNvSpPr>
          <p:nvPr>
            <p:ph type="sldNum" sz="quarter" idx="3"/>
          </p:nvPr>
        </p:nvSpPr>
        <p:spPr>
          <a:xfrm>
            <a:off x="3884613" y="877888"/>
            <a:ext cx="2971800" cy="46037"/>
          </a:xfrm>
          <a:prstGeom prst="rect">
            <a:avLst/>
          </a:prstGeom>
        </p:spPr>
        <p:txBody>
          <a:bodyPr vert="horz" lIns="91440" tIns="45720" rIns="91440" bIns="45720" rtlCol="0" anchor="b"/>
          <a:lstStyle>
            <a:lvl1pPr algn="r">
              <a:defRPr sz="1200"/>
            </a:lvl1pPr>
          </a:lstStyle>
          <a:p>
            <a:fld id="{3612550F-9427-4A08-AAD0-C6962B48A823}" type="slidenum">
              <a:rPr lang="en-GB" smtClean="0"/>
              <a:t>‹#›</a:t>
            </a:fld>
            <a:endParaRPr lang="en-GB"/>
          </a:p>
        </p:txBody>
      </p:sp>
    </p:spTree>
    <p:extLst>
      <p:ext uri="{BB962C8B-B14F-4D97-AF65-F5344CB8AC3E}">
        <p14:creationId xmlns:p14="http://schemas.microsoft.com/office/powerpoint/2010/main" val="31574055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C6467D-7A5D-452C-A1A2-56C72C2B4707}" type="datetimeFigureOut">
              <a:rPr lang="en-GB" smtClean="0"/>
              <a:t>16/12/2024</a:t>
            </a:fld>
            <a:endParaRPr lang="en-GB"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C892B4-13C2-4121-AC74-E6C34501AF72}" type="slidenum">
              <a:rPr lang="en-GB" smtClean="0"/>
              <a:t>‹#›</a:t>
            </a:fld>
            <a:endParaRPr lang="en-GB" dirty="0"/>
          </a:p>
        </p:txBody>
      </p:sp>
    </p:spTree>
    <p:extLst>
      <p:ext uri="{BB962C8B-B14F-4D97-AF65-F5344CB8AC3E}">
        <p14:creationId xmlns:p14="http://schemas.microsoft.com/office/powerpoint/2010/main" val="15301367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www.e-lfh.org.uk/" TargetMode="External"/><Relationship Id="rId2" Type="http://schemas.openxmlformats.org/officeDocument/2006/relationships/slide" Target="../slides/slide10.xml"/><Relationship Id="rId1" Type="http://schemas.openxmlformats.org/officeDocument/2006/relationships/notesMaster" Target="../notesMasters/notesMaster1.xml"/><Relationship Id="rId4" Type="http://schemas.openxmlformats.org/officeDocument/2006/relationships/hyperlink" Target="https://app.appinstitute.com/heeadsss"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gmc-uk.org/ethical-guidance/ethical-guidance-for-doctors/protecting-children-and-young-people/keeping-records" TargetMode="External"/><Relationship Id="rId2" Type="http://schemas.openxmlformats.org/officeDocument/2006/relationships/slide" Target="../slides/slide16.xml"/><Relationship Id="rId1" Type="http://schemas.openxmlformats.org/officeDocument/2006/relationships/notesMaster" Target="../notesMasters/notesMaster1.xml"/><Relationship Id="rId4" Type="http://schemas.openxmlformats.org/officeDocument/2006/relationships/hyperlink" Target="https://www.themdu.com/guidance-and-advice/guides/writing-a-report-for-the-coroner"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Image = Pixabay.com</a:t>
            </a:r>
          </a:p>
        </p:txBody>
      </p:sp>
      <p:sp>
        <p:nvSpPr>
          <p:cNvPr id="4" name="Slide Number Placeholder 3"/>
          <p:cNvSpPr>
            <a:spLocks noGrp="1"/>
          </p:cNvSpPr>
          <p:nvPr>
            <p:ph type="sldNum" sz="quarter" idx="5"/>
          </p:nvPr>
        </p:nvSpPr>
        <p:spPr/>
        <p:txBody>
          <a:bodyPr/>
          <a:lstStyle/>
          <a:p>
            <a:fld id="{A0C892B4-13C2-4121-AC74-E6C34501AF72}" type="slidenum">
              <a:rPr lang="en-GB" smtClean="0"/>
              <a:t>2</a:t>
            </a:fld>
            <a:endParaRPr lang="en-GB" dirty="0"/>
          </a:p>
        </p:txBody>
      </p:sp>
    </p:spTree>
    <p:extLst>
      <p:ext uri="{BB962C8B-B14F-4D97-AF65-F5344CB8AC3E}">
        <p14:creationId xmlns:p14="http://schemas.microsoft.com/office/powerpoint/2010/main" val="34873131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Introducing yourself to patients and colleagues is not only a common courtesy but fundamental to establishing relationships that enable</a:t>
            </a:r>
            <a:r>
              <a:rPr lang="en-GB" baseline="0" dirty="0"/>
              <a:t> effective communication. The “Hello My Name is” campaign was born out of </a:t>
            </a:r>
            <a:r>
              <a:rPr lang="en-GB" baseline="0" dirty="0" err="1"/>
              <a:t>Dr.</a:t>
            </a:r>
            <a:r>
              <a:rPr lang="en-GB" baseline="0" dirty="0"/>
              <a:t> Kate Granger’s own personal experience as a patient.   </a:t>
            </a:r>
          </a:p>
          <a:p>
            <a:endParaRPr lang="en-GB" baseline="0" dirty="0"/>
          </a:p>
          <a:p>
            <a:r>
              <a:rPr lang="en-GB" baseline="0" dirty="0"/>
              <a:t>https://www.hellomynameis.org.uk/ </a:t>
            </a:r>
            <a:endParaRPr lang="en-GB" dirty="0"/>
          </a:p>
        </p:txBody>
      </p:sp>
      <p:sp>
        <p:nvSpPr>
          <p:cNvPr id="4" name="Slide Number Placeholder 3"/>
          <p:cNvSpPr>
            <a:spLocks noGrp="1"/>
          </p:cNvSpPr>
          <p:nvPr>
            <p:ph type="sldNum" sz="quarter" idx="10"/>
          </p:nvPr>
        </p:nvSpPr>
        <p:spPr/>
        <p:txBody>
          <a:bodyPr/>
          <a:lstStyle/>
          <a:p>
            <a:fld id="{A0C892B4-13C2-4121-AC74-E6C34501AF72}" type="slidenum">
              <a:rPr lang="en-GB" smtClean="0"/>
              <a:t>7</a:t>
            </a:fld>
            <a:endParaRPr lang="en-GB" dirty="0"/>
          </a:p>
        </p:txBody>
      </p:sp>
    </p:spTree>
    <p:extLst>
      <p:ext uri="{BB962C8B-B14F-4D97-AF65-F5344CB8AC3E}">
        <p14:creationId xmlns:p14="http://schemas.microsoft.com/office/powerpoint/2010/main" val="10311311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 GMC’s guidance on caring for Children and Young People (CYP) is underpinned by ethical principles and the United Nations Convention on the Rights of the Child (GMC, 2007; UNICEF, 1990). </a:t>
            </a:r>
          </a:p>
          <a:p>
            <a:r>
              <a:rPr lang="en-GB" sz="1200" kern="1200" dirty="0">
                <a:solidFill>
                  <a:schemeClr val="tx1"/>
                </a:solidFill>
                <a:effectLst/>
                <a:latin typeface="+mn-lt"/>
                <a:ea typeface="+mn-ea"/>
                <a:cs typeface="+mn-cs"/>
              </a:rPr>
              <a:t>GMC’s guidance instructs doctors to: </a:t>
            </a:r>
          </a:p>
          <a:p>
            <a:pPr marL="171450" indent="-171450">
              <a:buFont typeface="Arial" panose="020B0604020202020204" pitchFamily="34" charset="0"/>
              <a:buChar char="•"/>
            </a:pPr>
            <a:r>
              <a:rPr lang="en-GB" sz="1200" kern="1200" dirty="0">
                <a:solidFill>
                  <a:schemeClr val="tx1"/>
                </a:solidFill>
                <a:effectLst/>
                <a:latin typeface="+mn-lt"/>
                <a:ea typeface="+mn-ea"/>
                <a:cs typeface="+mn-cs"/>
              </a:rPr>
              <a:t>treat CYP as individuals, with consideration, respect, honesty and without discrimination</a:t>
            </a:r>
          </a:p>
          <a:p>
            <a:pPr marL="171450" indent="-171450">
              <a:buFont typeface="Arial" panose="020B0604020202020204" pitchFamily="34" charset="0"/>
              <a:buChar char="•"/>
            </a:pPr>
            <a:r>
              <a:rPr lang="en-GB" sz="1200" kern="1200" dirty="0">
                <a:solidFill>
                  <a:schemeClr val="tx1"/>
                </a:solidFill>
                <a:effectLst/>
                <a:latin typeface="+mn-lt"/>
                <a:ea typeface="+mn-ea"/>
                <a:cs typeface="+mn-cs"/>
              </a:rPr>
              <a:t>listen to and respond to their concerns</a:t>
            </a:r>
          </a:p>
          <a:p>
            <a:pPr marL="171450" indent="-171450">
              <a:buFont typeface="Arial" panose="020B0604020202020204" pitchFamily="34" charset="0"/>
              <a:buChar char="•"/>
            </a:pPr>
            <a:r>
              <a:rPr lang="en-GB" sz="1200" kern="1200" dirty="0">
                <a:solidFill>
                  <a:schemeClr val="tx1"/>
                </a:solidFill>
                <a:effectLst/>
                <a:latin typeface="+mn-lt"/>
                <a:ea typeface="+mn-ea"/>
                <a:cs typeface="+mn-cs"/>
              </a:rPr>
              <a:t>give them information that they want or need in a way they can understand. </a:t>
            </a:r>
          </a:p>
          <a:p>
            <a:pPr marL="171450" indent="-171450">
              <a:buFont typeface="Arial" panose="020B0604020202020204" pitchFamily="34" charset="0"/>
              <a:buChar char="•"/>
            </a:pPr>
            <a:endParaRPr lang="en-GB" sz="1200" kern="1200" dirty="0">
              <a:solidFill>
                <a:schemeClr val="tx1"/>
              </a:solidFill>
              <a:effectLst/>
              <a:latin typeface="+mn-lt"/>
              <a:ea typeface="+mn-ea"/>
              <a:cs typeface="+mn-cs"/>
            </a:endParaRPr>
          </a:p>
          <a:p>
            <a:pPr marL="0" indent="0">
              <a:buFont typeface="Arial" panose="020B0604020202020204" pitchFamily="34" charset="0"/>
              <a:buNone/>
            </a:pPr>
            <a:r>
              <a:rPr lang="en-GB" sz="1200" kern="1200" dirty="0">
                <a:solidFill>
                  <a:schemeClr val="tx1"/>
                </a:solidFill>
                <a:effectLst/>
                <a:latin typeface="+mn-lt"/>
                <a:ea typeface="+mn-ea"/>
                <a:cs typeface="+mn-cs"/>
              </a:rPr>
              <a:t>The Royal College of Paediatrics and Child Health (RCPCH) leads the way for child health on a national and global scale. Their strategic aim to improve child health and wellbeing through advocacy, engagement, partnership and empowerment has led to a more child-centred focus to paediatric policy and education (RCPCH, 2018)</a:t>
            </a:r>
          </a:p>
          <a:p>
            <a:pPr marL="0" indent="0">
              <a:buFont typeface="Arial" panose="020B0604020202020204" pitchFamily="34" charset="0"/>
              <a:buNone/>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kern="1200" dirty="0">
                <a:solidFill>
                  <a:schemeClr val="tx1"/>
                </a:solidFill>
                <a:effectLst/>
                <a:latin typeface="+mn-lt"/>
                <a:ea typeface="+mn-ea"/>
                <a:cs typeface="+mn-cs"/>
              </a:rPr>
              <a:t>Assessment Link: Mini-CEX, DOPs, </a:t>
            </a:r>
            <a:r>
              <a:rPr lang="en-GB" dirty="0"/>
              <a:t>360 feedback </a:t>
            </a:r>
            <a:r>
              <a:rPr lang="en-GB" sz="1200" kern="1200" dirty="0">
                <a:solidFill>
                  <a:schemeClr val="tx1"/>
                </a:solidFill>
                <a:effectLst/>
                <a:latin typeface="+mn-lt"/>
                <a:ea typeface="+mn-ea"/>
                <a:cs typeface="+mn-cs"/>
              </a:rPr>
              <a:t> </a:t>
            </a:r>
          </a:p>
          <a:p>
            <a:pPr marL="0" indent="0">
              <a:buFont typeface="Arial" panose="020B0604020202020204" pitchFamily="34" charset="0"/>
              <a:buNone/>
            </a:pPr>
            <a:endParaRPr lang="en-GB" sz="1200" kern="1200" dirty="0">
              <a:solidFill>
                <a:schemeClr val="tx1"/>
              </a:solidFill>
              <a:effectLst/>
              <a:latin typeface="+mn-lt"/>
              <a:ea typeface="+mn-ea"/>
              <a:cs typeface="+mn-cs"/>
            </a:endParaRPr>
          </a:p>
          <a:p>
            <a:pPr marL="0" indent="0">
              <a:buFont typeface="Arial" panose="020B0604020202020204" pitchFamily="34" charset="0"/>
              <a:buNone/>
            </a:pPr>
            <a:r>
              <a:rPr lang="en-GB" sz="1200" kern="1200" dirty="0">
                <a:solidFill>
                  <a:schemeClr val="tx1"/>
                </a:solidFill>
                <a:effectLst/>
                <a:latin typeface="+mn-lt"/>
                <a:ea typeface="+mn-ea"/>
                <a:cs typeface="+mn-cs"/>
              </a:rPr>
              <a:t>References: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kern="1200" dirty="0">
                <a:solidFill>
                  <a:schemeClr val="tx1"/>
                </a:solidFill>
                <a:effectLst/>
                <a:latin typeface="+mn-lt"/>
                <a:ea typeface="+mn-ea"/>
                <a:cs typeface="+mn-cs"/>
              </a:rPr>
              <a:t>GMC (2007) </a:t>
            </a:r>
            <a:r>
              <a:rPr lang="en-GB" sz="1200" i="1" kern="1200" dirty="0">
                <a:solidFill>
                  <a:schemeClr val="tx1"/>
                </a:solidFill>
                <a:effectLst/>
                <a:latin typeface="+mn-lt"/>
                <a:ea typeface="+mn-ea"/>
                <a:cs typeface="+mn-cs"/>
              </a:rPr>
              <a:t>0-18 years: Guidance for all doctors</a:t>
            </a:r>
            <a:r>
              <a:rPr lang="en-GB" sz="1200" kern="1200" dirty="0">
                <a:solidFill>
                  <a:schemeClr val="tx1"/>
                </a:solidFill>
                <a:effectLst/>
                <a:latin typeface="+mn-lt"/>
                <a:ea typeface="+mn-ea"/>
                <a:cs typeface="+mn-cs"/>
              </a:rPr>
              <a:t>. [Online]. Available from: doi:ISBN: 978-0-901458-29-.</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kern="1200" dirty="0">
                <a:solidFill>
                  <a:schemeClr val="tx1"/>
                </a:solidFill>
                <a:effectLst/>
                <a:latin typeface="+mn-lt"/>
                <a:ea typeface="+mn-ea"/>
                <a:cs typeface="+mn-cs"/>
              </a:rPr>
              <a:t>RCPCH (2018) </a:t>
            </a:r>
            <a:r>
              <a:rPr lang="en-GB" sz="1200" i="1" kern="1200" dirty="0">
                <a:solidFill>
                  <a:schemeClr val="tx1"/>
                </a:solidFill>
                <a:effectLst/>
                <a:latin typeface="+mn-lt"/>
                <a:ea typeface="+mn-ea"/>
                <a:cs typeface="+mn-cs"/>
              </a:rPr>
              <a:t>Royal College of Paediatrics and Child Health 2018-2021 strategy and 2018-2019 Council identified priorities</a:t>
            </a:r>
            <a:r>
              <a:rPr lang="en-GB" sz="1200" kern="1200" dirty="0">
                <a:solidFill>
                  <a:schemeClr val="tx1"/>
                </a:solidFill>
                <a:effectLst/>
                <a:latin typeface="+mn-lt"/>
                <a:ea typeface="+mn-ea"/>
                <a:cs typeface="+mn-cs"/>
              </a:rPr>
              <a:t>. [Online].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kern="1200" dirty="0">
                <a:solidFill>
                  <a:schemeClr val="tx1"/>
                </a:solidFill>
                <a:effectLst/>
                <a:latin typeface="+mn-lt"/>
                <a:ea typeface="+mn-ea"/>
                <a:cs typeface="+mn-cs"/>
              </a:rPr>
              <a:t>UNICEF (1990) </a:t>
            </a:r>
            <a:r>
              <a:rPr lang="en-GB" sz="1200" i="1" kern="1200" dirty="0">
                <a:solidFill>
                  <a:schemeClr val="tx1"/>
                </a:solidFill>
                <a:effectLst/>
                <a:latin typeface="+mn-lt"/>
                <a:ea typeface="+mn-ea"/>
                <a:cs typeface="+mn-cs"/>
              </a:rPr>
              <a:t>The United Nations Convention on the Rights of the child</a:t>
            </a:r>
            <a:r>
              <a:rPr lang="en-GB" sz="1200" kern="120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kern="1200" dirty="0">
                <a:solidFill>
                  <a:schemeClr val="tx1"/>
                </a:solidFill>
                <a:effectLst/>
                <a:latin typeface="+mn-lt"/>
                <a:ea typeface="+mn-ea"/>
                <a:cs typeface="+mn-cs"/>
              </a:rPr>
              <a:t>Further resources: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kern="1200" dirty="0">
                <a:solidFill>
                  <a:schemeClr val="tx1"/>
                </a:solidFill>
                <a:effectLst/>
                <a:latin typeface="+mn-lt"/>
                <a:ea typeface="+mn-ea"/>
                <a:cs typeface="+mn-cs"/>
              </a:rPr>
              <a:t>Me first, children and young people centred communication, accessed 31.1.2019 [online] https://www.mefirst.org.uk/</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kern="1200" dirty="0">
                <a:solidFill>
                  <a:schemeClr val="tx1"/>
                </a:solidFill>
                <a:effectLst/>
                <a:latin typeface="+mn-lt"/>
                <a:ea typeface="+mn-ea"/>
                <a:cs typeface="+mn-cs"/>
              </a:rPr>
              <a:t>Department of Education (n.d.) </a:t>
            </a:r>
            <a:r>
              <a:rPr lang="en-GB" sz="1200" i="1" kern="1200" dirty="0">
                <a:solidFill>
                  <a:schemeClr val="tx1"/>
                </a:solidFill>
                <a:effectLst/>
                <a:latin typeface="+mn-lt"/>
                <a:ea typeface="+mn-ea"/>
                <a:cs typeface="+mn-cs"/>
              </a:rPr>
              <a:t>Top Tips for Professionals who support CYP to participate in their EHCP</a:t>
            </a:r>
            <a:r>
              <a:rPr lang="en-GB" sz="1200" kern="120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kern="1200" dirty="0">
                <a:solidFill>
                  <a:schemeClr val="tx1"/>
                </a:solidFill>
                <a:effectLst/>
                <a:latin typeface="+mn-lt"/>
                <a:ea typeface="+mn-ea"/>
                <a:cs typeface="+mn-cs"/>
              </a:rPr>
              <a:t>Mencap (2014) Communicating with people with a learning disability. </a:t>
            </a:r>
            <a:r>
              <a:rPr lang="en-GB" sz="1200" i="1" kern="1200" dirty="0">
                <a:solidFill>
                  <a:schemeClr val="tx1"/>
                </a:solidFill>
                <a:effectLst/>
                <a:latin typeface="+mn-lt"/>
                <a:ea typeface="+mn-ea"/>
                <a:cs typeface="+mn-cs"/>
              </a:rPr>
              <a:t>Voice of the learning disability</a:t>
            </a:r>
            <a:r>
              <a:rPr lang="en-GB" sz="1200" kern="1200" dirty="0">
                <a:solidFill>
                  <a:schemeClr val="tx1"/>
                </a:solidFill>
                <a:effectLst/>
                <a:latin typeface="+mn-lt"/>
                <a:ea typeface="+mn-ea"/>
                <a:cs typeface="+mn-cs"/>
              </a:rPr>
              <a:t>. [Online] 6. Available from: https://www.mencap.org.uk/sites/default/files/2016-12/Communicating with people_updated %281%29.pdf.</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kern="1200" dirty="0">
                <a:solidFill>
                  <a:schemeClr val="tx1"/>
                </a:solidFill>
                <a:effectLst/>
                <a:latin typeface="+mn-lt"/>
                <a:ea typeface="+mn-ea"/>
                <a:cs typeface="+mn-cs"/>
              </a:rPr>
              <a:t>The National Council for Palliative Care (n.d.) </a:t>
            </a:r>
            <a:r>
              <a:rPr lang="en-GB" sz="1200" i="1" kern="1200" dirty="0">
                <a:solidFill>
                  <a:schemeClr val="tx1"/>
                </a:solidFill>
                <a:effectLst/>
                <a:latin typeface="+mn-lt"/>
                <a:ea typeface="+mn-ea"/>
                <a:cs typeface="+mn-cs"/>
              </a:rPr>
              <a:t>What should you tell children about death?</a:t>
            </a:r>
            <a:r>
              <a:rPr lang="en-GB" sz="1200" kern="1200" dirty="0">
                <a:solidFill>
                  <a:schemeClr val="tx1"/>
                </a:solidFill>
                <a:effectLst/>
                <a:latin typeface="+mn-lt"/>
                <a:ea typeface="+mn-ea"/>
                <a:cs typeface="+mn-cs"/>
              </a:rPr>
              <a:t> [Online] Available from: www.dyingmatters.org.</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kern="1200" dirty="0">
              <a:solidFill>
                <a:schemeClr val="tx1"/>
              </a:solidFill>
              <a:effectLst/>
              <a:latin typeface="+mn-lt"/>
              <a:ea typeface="+mn-ea"/>
              <a:cs typeface="+mn-cs"/>
            </a:endParaRPr>
          </a:p>
          <a:p>
            <a:pPr marL="0" indent="0">
              <a:buFont typeface="Arial" panose="020B0604020202020204" pitchFamily="34" charset="0"/>
              <a:buNone/>
            </a:pPr>
            <a:endParaRPr lang="en-GB" dirty="0"/>
          </a:p>
        </p:txBody>
      </p:sp>
      <p:sp>
        <p:nvSpPr>
          <p:cNvPr id="4" name="Slide Number Placeholder 3"/>
          <p:cNvSpPr>
            <a:spLocks noGrp="1"/>
          </p:cNvSpPr>
          <p:nvPr>
            <p:ph type="sldNum" sz="quarter" idx="5"/>
          </p:nvPr>
        </p:nvSpPr>
        <p:spPr/>
        <p:txBody>
          <a:bodyPr/>
          <a:lstStyle/>
          <a:p>
            <a:fld id="{A0C892B4-13C2-4121-AC74-E6C34501AF72}" type="slidenum">
              <a:rPr lang="en-GB" smtClean="0"/>
              <a:t>8</a:t>
            </a:fld>
            <a:endParaRPr lang="en-GB" dirty="0"/>
          </a:p>
        </p:txBody>
      </p:sp>
    </p:spTree>
    <p:extLst>
      <p:ext uri="{BB962C8B-B14F-4D97-AF65-F5344CB8AC3E}">
        <p14:creationId xmlns:p14="http://schemas.microsoft.com/office/powerpoint/2010/main" val="34063427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There are different approaches to caring for children and young people (CYP); Family-Centred Care (FCC) and Child-Centred Care (CCC). It is likely that you have already adopted principles of both in your current practice, although it is worth acknowledging the theory and principles. </a:t>
            </a:r>
          </a:p>
          <a:p>
            <a:endParaRPr lang="en-GB" dirty="0"/>
          </a:p>
          <a:p>
            <a:r>
              <a:rPr lang="en-GB" dirty="0"/>
              <a:t>FCC was developed in the mid-20</a:t>
            </a:r>
            <a:r>
              <a:rPr lang="en-GB" baseline="30000" dirty="0"/>
              <a:t>th</a:t>
            </a:r>
            <a:r>
              <a:rPr lang="en-GB" dirty="0"/>
              <a:t> century after the increasing recognition of the influence family members had on CYP’s health and wellbeing. FCC recognises all the family members as being care recipients, and embraces an equal partnership between the HCP and parent (Carter el al. 2014). FCC has clear advantages; collaboration between HCPs and the family allows a more flexible approach to decision-making which takes account of strengths, weakness, values and abilities of all involved. Kennedy (2012) acknowledges how CYP perceived FCC; they saw themselves as having a different set of rules to their parents and HCPs, and were unsure of how to engage in discussions with adults.</a:t>
            </a:r>
          </a:p>
          <a:p>
            <a:endParaRPr lang="en-GB" dirty="0"/>
          </a:p>
          <a:p>
            <a:r>
              <a:rPr lang="en-GB" dirty="0"/>
              <a:t>Researchers have proposed CCC as an alternate approach. CCC identifies the child or young person as central to their own care, and acknowledges their rights, their competence and their voice. The difference between FCC and CCC is one of emphasis and reflects the extent to which children’s concerns are evidenced in the organisation of care (Carter el al. 2014). </a:t>
            </a:r>
          </a:p>
          <a:p>
            <a:endParaRPr lang="en-GB" dirty="0"/>
          </a:p>
          <a:p>
            <a:r>
              <a:rPr lang="en-GB" dirty="0"/>
              <a:t>How this influences our practice? </a:t>
            </a:r>
          </a:p>
          <a:p>
            <a:r>
              <a:rPr lang="en-GB" dirty="0"/>
              <a:t>Triadic communication between HCP, parent and CYP can be difficult to navigate. Paediatric trainees need to learn to meet the needs of both CYP and their parents by adopting both models of care depending on what the situation calls for. </a:t>
            </a:r>
          </a:p>
          <a:p>
            <a:endParaRPr lang="en-GB" dirty="0"/>
          </a:p>
          <a:p>
            <a:r>
              <a:rPr lang="en-GB" dirty="0"/>
              <a:t>It is also important to consider the need for an interpreter when communicating with CYP and their families as we live in a culturally diverse society. If time does not allow for an</a:t>
            </a:r>
            <a:r>
              <a:rPr lang="en-GB" baseline="0" dirty="0"/>
              <a:t> interpreter to be booked in person, telephone services can be used. This can be vital for the sharing and understanding of information between patients and clinicians.</a:t>
            </a:r>
            <a:endParaRPr lang="en-GB" dirty="0"/>
          </a:p>
          <a:p>
            <a:r>
              <a:rPr lang="en-GB"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Assessment Links: CbD, Mini-CEX, DOPs, 360 feedback </a:t>
            </a:r>
          </a:p>
          <a:p>
            <a:endParaRPr lang="en-GB" dirty="0"/>
          </a:p>
          <a:p>
            <a:r>
              <a:rPr lang="en-GB" dirty="0"/>
              <a:t>References:</a:t>
            </a:r>
          </a:p>
          <a:p>
            <a:r>
              <a:rPr lang="en-GB" dirty="0"/>
              <a:t>Carter, B., Bray, L., Dickinson, A., Edwards, M., &amp; Ford, K. (2014). Child-centred nursing: Promoting critical thinking. London: Sage publications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GMC (2007) </a:t>
            </a:r>
            <a:r>
              <a:rPr lang="en-GB" sz="1200" i="1" kern="1200" dirty="0">
                <a:solidFill>
                  <a:schemeClr val="tx1"/>
                </a:solidFill>
                <a:effectLst/>
                <a:latin typeface="+mn-lt"/>
                <a:ea typeface="+mn-ea"/>
                <a:cs typeface="+mn-cs"/>
              </a:rPr>
              <a:t>0-18 years: Guidance for all doctors</a:t>
            </a:r>
            <a:r>
              <a:rPr lang="en-GB" sz="1200" kern="1200" dirty="0">
                <a:solidFill>
                  <a:schemeClr val="tx1"/>
                </a:solidFill>
                <a:effectLst/>
                <a:latin typeface="+mn-lt"/>
                <a:ea typeface="+mn-ea"/>
                <a:cs typeface="+mn-cs"/>
              </a:rPr>
              <a:t>. [Online]. Available from: doi:ISBN: 978-0-901458-29-.</a:t>
            </a: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Pritchard Kennedy, A. (2012) Systematic ethnography of school-age children with bleeding disorders and other chronic illnesses: exploring children’s perceptions of partnership roles in family-centred care of their chronic illness. </a:t>
            </a:r>
            <a:r>
              <a:rPr lang="en-GB" sz="1200" i="1" kern="1200" dirty="0">
                <a:solidFill>
                  <a:schemeClr val="tx1"/>
                </a:solidFill>
                <a:effectLst/>
                <a:latin typeface="+mn-lt"/>
                <a:ea typeface="+mn-ea"/>
                <a:cs typeface="+mn-cs"/>
              </a:rPr>
              <a:t>Child: care, health and development</a:t>
            </a:r>
            <a:r>
              <a:rPr lang="en-GB" sz="1200" kern="1200" dirty="0">
                <a:solidFill>
                  <a:schemeClr val="tx1"/>
                </a:solidFill>
                <a:effectLst/>
                <a:latin typeface="+mn-lt"/>
                <a:ea typeface="+mn-ea"/>
                <a:cs typeface="+mn-cs"/>
              </a:rPr>
              <a:t>. [Online] 38 (6), 863–869. Available from: doi:https://dx.doi.org/10.1111/j.1365-2214.2011.01310.x.</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IMAGES from </a:t>
            </a:r>
            <a:r>
              <a:rPr lang="en-GB" sz="1200" b="1" kern="1200" dirty="0">
                <a:solidFill>
                  <a:schemeClr val="tx1"/>
                </a:solidFill>
                <a:effectLst/>
                <a:latin typeface="+mn-lt"/>
                <a:ea typeface="+mn-ea"/>
                <a:cs typeface="+mn-cs"/>
              </a:rPr>
              <a:t>https://www.bliss.org.uk </a:t>
            </a:r>
          </a:p>
          <a:p>
            <a:endParaRPr lang="en-GB" dirty="0"/>
          </a:p>
          <a:p>
            <a:endParaRPr lang="en-GB" dirty="0"/>
          </a:p>
          <a:p>
            <a:endParaRPr lang="en-GB" dirty="0"/>
          </a:p>
          <a:p>
            <a:endParaRPr lang="en-GB" dirty="0"/>
          </a:p>
        </p:txBody>
      </p:sp>
      <p:sp>
        <p:nvSpPr>
          <p:cNvPr id="4" name="Slide Number Placeholder 3"/>
          <p:cNvSpPr>
            <a:spLocks noGrp="1"/>
          </p:cNvSpPr>
          <p:nvPr>
            <p:ph type="sldNum" sz="quarter" idx="5"/>
          </p:nvPr>
        </p:nvSpPr>
        <p:spPr/>
        <p:txBody>
          <a:bodyPr/>
          <a:lstStyle/>
          <a:p>
            <a:fld id="{A0C892B4-13C2-4121-AC74-E6C34501AF72}" type="slidenum">
              <a:rPr lang="en-GB" smtClean="0"/>
              <a:t>9</a:t>
            </a:fld>
            <a:endParaRPr lang="en-GB" dirty="0"/>
          </a:p>
        </p:txBody>
      </p:sp>
    </p:spTree>
    <p:extLst>
      <p:ext uri="{BB962C8B-B14F-4D97-AF65-F5344CB8AC3E}">
        <p14:creationId xmlns:p14="http://schemas.microsoft.com/office/powerpoint/2010/main" val="16709104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Adolescents are a particularly</a:t>
            </a:r>
            <a:r>
              <a:rPr lang="en-GB" baseline="0" dirty="0"/>
              <a:t> vulnerable</a:t>
            </a:r>
            <a:r>
              <a:rPr lang="en-GB" dirty="0"/>
              <a:t> patient group that</a:t>
            </a:r>
            <a:r>
              <a:rPr lang="en-GB" baseline="0" dirty="0"/>
              <a:t> </a:t>
            </a:r>
            <a:r>
              <a:rPr lang="en-GB" dirty="0"/>
              <a:t>require an individualised approach to care as they mature and gain independence. Those working with YP describe challenges in communicating with this population, although RCTs have confirmed that communications skills training can improve practice with sustainability (Sanci et al. 2000). Paediatricians require communication strategies to meet the dynamic needs of adolescents. </a:t>
            </a:r>
          </a:p>
          <a:p>
            <a:r>
              <a:rPr lang="en-GB" dirty="0"/>
              <a:t>Key issues when communicating with YP have been identified by White &amp; Viner (2012): </a:t>
            </a:r>
          </a:p>
          <a:p>
            <a:pPr marL="228600" indent="-228600">
              <a:buFont typeface="+mj-lt"/>
              <a:buAutoNum type="arabicPeriod"/>
            </a:pPr>
            <a:r>
              <a:rPr lang="en-GB" dirty="0"/>
              <a:t>The young person should be central in the communication, with discussions primarily focused on him/her: Direct introductions to the YP and ask who have they brought with them today. Ask for their permission to speak to their parents. </a:t>
            </a:r>
          </a:p>
          <a:p>
            <a:pPr marL="228600" indent="-228600">
              <a:buFont typeface="+mj-lt"/>
              <a:buAutoNum type="arabicPeriod"/>
            </a:pPr>
            <a:r>
              <a:rPr lang="en-GB" dirty="0"/>
              <a:t>The young person should be offered time alone with the clinician: Explain that it is routine to spend some time alone at the end of the consultation. This helps YP to disclosure health concerns that they haven’t mentioned to their parents, or maltreatment/ abuse. Protective parents may object to this. It is worth seeing the parents alone before seeing the YP to discuss the communication strategies, any sensitive matters that they have been banned from speaking about.  </a:t>
            </a:r>
          </a:p>
          <a:p>
            <a:pPr marL="228600" indent="-228600">
              <a:buFont typeface="+mj-lt"/>
              <a:buAutoNum type="arabicPeriod"/>
            </a:pPr>
            <a:r>
              <a:rPr lang="en-GB" dirty="0"/>
              <a:t>Conditional confidentiality should be discussed, and does not reduce rates of disclosure: Assurance of confidentiality, and describing scenarios for breaching, increases the YP’s willingness to disclose sensitive information.  </a:t>
            </a:r>
          </a:p>
          <a:p>
            <a:pPr marL="228600" indent="-228600">
              <a:buFont typeface="+mj-lt"/>
              <a:buAutoNum type="arabicPeriod"/>
            </a:pPr>
            <a:r>
              <a:rPr lang="en-GB" dirty="0"/>
              <a:t>Ambivalence is normal – techniques can be learnt to help the young person resolve ambivalence and change behaviour</a:t>
            </a:r>
          </a:p>
          <a:p>
            <a:pPr marL="228600" indent="-228600">
              <a:buFont typeface="+mj-lt"/>
              <a:buAutoNum type="arabicPeriod"/>
            </a:pPr>
            <a:r>
              <a:rPr lang="en-GB" dirty="0"/>
              <a:t>A psychosocial history is a key part of the adolescent consultation, and should include resilience factors as well as risk: HEADSS (or HEEADSSS)- see next slide</a:t>
            </a:r>
          </a:p>
          <a:p>
            <a:pPr marL="228600" indent="-228600">
              <a:buFont typeface="+mj-lt"/>
              <a:buAutoNum type="arabicPeriod"/>
            </a:pPr>
            <a:endParaRPr lang="en-GB" dirty="0"/>
          </a:p>
          <a:p>
            <a:pPr marL="0" indent="0">
              <a:buFont typeface="+mj-lt"/>
              <a:buNone/>
            </a:pPr>
            <a:r>
              <a:rPr lang="en-GB" dirty="0"/>
              <a:t>Dooukrou &amp; Segal (2017) describe the importance of the psychosocial history, at every opportunity, when in contact with this patient group. Excluding infancy, adolescence has the highest mortality rate- boys are greater than girls (15-24) and the causes are often preventable- such as risk taking behaviours and suicide. Paediatricians are in a prime position to build a rapport with YP and may be the first to identify mental health problems or sexual exploitation. </a:t>
            </a:r>
          </a:p>
          <a:p>
            <a:pPr marL="0" indent="0">
              <a:buFont typeface="+mj-lt"/>
              <a:buNone/>
            </a:pPr>
            <a:endParaRPr lang="en-GB" dirty="0"/>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GB" dirty="0"/>
              <a:t>Assessment Links: Mini-CEX, DOPs, CbD, 360 feedback </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GB" dirty="0"/>
          </a:p>
          <a:p>
            <a:pPr marL="0" indent="0">
              <a:buFont typeface="+mj-lt"/>
              <a:buNone/>
            </a:pPr>
            <a:r>
              <a:rPr lang="en-GB" dirty="0"/>
              <a:t>Resources: </a:t>
            </a: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GB" sz="1200" kern="1200" dirty="0">
                <a:solidFill>
                  <a:schemeClr val="tx1"/>
                </a:solidFill>
                <a:effectLst/>
                <a:latin typeface="+mn-lt"/>
                <a:ea typeface="+mn-ea"/>
                <a:cs typeface="+mn-cs"/>
              </a:rPr>
              <a:t>The Adolescent Health Programme (AHP) is an e-learning programme for all healthcare professionals working with young people. It is the third programme in the Healthy Child Programme 0-18 series of e-learning resources, following the Healthy Child Programme and Healthy School Child Programme. Available at </a:t>
            </a:r>
            <a:r>
              <a:rPr lang="en-GB" sz="1200" u="sng" kern="1200" dirty="0">
                <a:solidFill>
                  <a:schemeClr val="tx1"/>
                </a:solidFill>
                <a:effectLst/>
                <a:latin typeface="+mn-lt"/>
                <a:ea typeface="+mn-ea"/>
                <a:cs typeface="+mn-cs"/>
                <a:hlinkClick r:id="rId3"/>
              </a:rPr>
              <a:t>www.e-lfh.org.uk</a:t>
            </a:r>
            <a:r>
              <a:rPr lang="en-GB" sz="1200" u="sng" kern="120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GB" sz="1200" u="none" kern="1200" dirty="0">
                <a:solidFill>
                  <a:schemeClr val="tx1"/>
                </a:solidFill>
                <a:effectLst/>
                <a:latin typeface="+mn-lt"/>
                <a:ea typeface="+mn-ea"/>
                <a:cs typeface="+mn-cs"/>
              </a:rPr>
              <a:t>The Young People’s Special Interest Group are an association of the RCPCH, whose aim is to raise the profile of young people’s health and promote the development of high quality health services in the UK. Access their website at http://www.yphsig.org.uk/home and consider becoming a member. Explore how to frame your HEEADSSS questions and relevance to resilience using the app: </a:t>
            </a:r>
            <a:r>
              <a:rPr lang="en-GB" sz="1200" u="sng" kern="1200" dirty="0">
                <a:solidFill>
                  <a:schemeClr val="tx1"/>
                </a:solidFill>
                <a:effectLst/>
                <a:latin typeface="+mn-lt"/>
                <a:ea typeface="+mn-ea"/>
                <a:cs typeface="+mn-cs"/>
                <a:hlinkClick r:id="rId4"/>
              </a:rPr>
              <a:t>https://app.appinstitute.com/heeadsss</a:t>
            </a: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GB" dirty="0"/>
          </a:p>
          <a:p>
            <a:pPr marL="0" indent="0">
              <a:buFont typeface="+mj-lt"/>
              <a:buNone/>
            </a:pPr>
            <a:r>
              <a:rPr lang="en-GB" dirty="0"/>
              <a:t>References: </a:t>
            </a: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GB" sz="1200" kern="1200" dirty="0">
                <a:solidFill>
                  <a:schemeClr val="tx1"/>
                </a:solidFill>
                <a:effectLst/>
                <a:latin typeface="+mn-lt"/>
                <a:ea typeface="+mn-ea"/>
                <a:cs typeface="+mn-cs"/>
              </a:rPr>
              <a:t>Doukrou, M. &amp; Segal, T.Y. (2018) Fifteen-minute consultation: Communicating with young people - How to use HEEADSSS, a psychosocial interview for adolescents. </a:t>
            </a:r>
            <a:r>
              <a:rPr lang="en-GB" sz="1200" i="1" kern="1200" dirty="0">
                <a:solidFill>
                  <a:schemeClr val="tx1"/>
                </a:solidFill>
                <a:effectLst/>
                <a:latin typeface="+mn-lt"/>
                <a:ea typeface="+mn-ea"/>
                <a:cs typeface="+mn-cs"/>
              </a:rPr>
              <a:t>Archives of Disease in Childhood: Education and Practice Edition</a:t>
            </a:r>
            <a:r>
              <a:rPr lang="en-GB" sz="1200" kern="1200" dirty="0">
                <a:solidFill>
                  <a:schemeClr val="tx1"/>
                </a:solidFill>
                <a:effectLst/>
                <a:latin typeface="+mn-lt"/>
                <a:ea typeface="+mn-ea"/>
                <a:cs typeface="+mn-cs"/>
              </a:rPr>
              <a:t>. [Online] 103 (1), 15–19. Available from: doi:10.1136/archdischild-2016-311553.</a:t>
            </a:r>
            <a:endParaRPr lang="en-GB" dirty="0"/>
          </a:p>
          <a:p>
            <a:r>
              <a:rPr lang="en-GB" sz="1200" kern="1200" dirty="0">
                <a:solidFill>
                  <a:schemeClr val="tx1"/>
                </a:solidFill>
                <a:effectLst/>
                <a:latin typeface="+mn-lt"/>
                <a:ea typeface="+mn-ea"/>
                <a:cs typeface="+mn-cs"/>
              </a:rPr>
              <a:t>Sanci, A., Coffey, C., FCM, V., Carr-Gregg, M., et al. (2000) Evaluation of the effectiveness of an educational intervention for general practitioners in adolescent health care: randomised controlled trial...including commentary by Ker J. </a:t>
            </a:r>
            <a:r>
              <a:rPr lang="en-GB" sz="1200" i="1" kern="1200" dirty="0">
                <a:solidFill>
                  <a:schemeClr val="tx1"/>
                </a:solidFill>
                <a:effectLst/>
                <a:latin typeface="+mn-lt"/>
                <a:ea typeface="+mn-ea"/>
                <a:cs typeface="+mn-cs"/>
              </a:rPr>
              <a:t>BMJ (Clinical research ed.)</a:t>
            </a:r>
            <a:r>
              <a:rPr lang="en-GB" sz="1200" kern="1200" dirty="0">
                <a:solidFill>
                  <a:schemeClr val="tx1"/>
                </a:solidFill>
                <a:effectLst/>
                <a:latin typeface="+mn-lt"/>
                <a:ea typeface="+mn-ea"/>
                <a:cs typeface="+mn-cs"/>
              </a:rPr>
              <a:t>. [Online] 320 (7229), 224–230. Available from: doi:10.1136/bmj.320.7229.224.</a:t>
            </a:r>
          </a:p>
          <a:p>
            <a:r>
              <a:rPr lang="en-GB" sz="1200" kern="1200" dirty="0">
                <a:solidFill>
                  <a:schemeClr val="tx1"/>
                </a:solidFill>
                <a:effectLst/>
                <a:latin typeface="+mn-lt"/>
                <a:ea typeface="+mn-ea"/>
                <a:cs typeface="+mn-cs"/>
              </a:rPr>
              <a:t>White, B. &amp; Viner, R.M. (2012) Improving communication with adolescents. </a:t>
            </a:r>
            <a:r>
              <a:rPr lang="en-GB" sz="1200" i="1" kern="1200" dirty="0">
                <a:solidFill>
                  <a:schemeClr val="tx1"/>
                </a:solidFill>
                <a:effectLst/>
                <a:latin typeface="+mn-lt"/>
                <a:ea typeface="+mn-ea"/>
                <a:cs typeface="+mn-cs"/>
              </a:rPr>
              <a:t>Archives of Disease in Childhood: Education and Practice Edition</a:t>
            </a:r>
            <a:r>
              <a:rPr lang="en-GB" sz="1200" kern="1200" dirty="0">
                <a:solidFill>
                  <a:schemeClr val="tx1"/>
                </a:solidFill>
                <a:effectLst/>
                <a:latin typeface="+mn-lt"/>
                <a:ea typeface="+mn-ea"/>
                <a:cs typeface="+mn-cs"/>
              </a:rPr>
              <a:t>. [Online] 97 (3), 93–97. Available from: doi:10.1136/edpract-2011-300797.</a:t>
            </a:r>
          </a:p>
          <a:p>
            <a:pPr marL="0" indent="0">
              <a:buFont typeface="+mj-lt"/>
              <a:buNone/>
            </a:pPr>
            <a:endParaRPr lang="en-GB" dirty="0"/>
          </a:p>
        </p:txBody>
      </p:sp>
      <p:sp>
        <p:nvSpPr>
          <p:cNvPr id="4" name="Slide Number Placeholder 3"/>
          <p:cNvSpPr>
            <a:spLocks noGrp="1"/>
          </p:cNvSpPr>
          <p:nvPr>
            <p:ph type="sldNum" sz="quarter" idx="5"/>
          </p:nvPr>
        </p:nvSpPr>
        <p:spPr/>
        <p:txBody>
          <a:bodyPr/>
          <a:lstStyle/>
          <a:p>
            <a:fld id="{A0C892B4-13C2-4121-AC74-E6C34501AF72}" type="slidenum">
              <a:rPr lang="en-GB" smtClean="0"/>
              <a:t>10</a:t>
            </a:fld>
            <a:endParaRPr lang="en-GB" dirty="0"/>
          </a:p>
        </p:txBody>
      </p:sp>
    </p:spTree>
    <p:extLst>
      <p:ext uri="{BB962C8B-B14F-4D97-AF65-F5344CB8AC3E}">
        <p14:creationId xmlns:p14="http://schemas.microsoft.com/office/powerpoint/2010/main" val="27397636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GB" dirty="0"/>
              <a:t>HEADSS (Home,</a:t>
            </a:r>
            <a:r>
              <a:rPr lang="en-GB" baseline="0" dirty="0"/>
              <a:t> Education/Employment, Activities, Drugs, Sexuality, Suicide) or HEEADSSS (Home(sleep), Education/Employment, Eating, Activities (screens), Drugs, Sexuality, Suicide, Safety) </a:t>
            </a:r>
            <a:r>
              <a:rPr lang="en-GB" dirty="0"/>
              <a:t>offers a useful framework to help paediatrician’s talk</a:t>
            </a:r>
            <a:r>
              <a:rPr lang="en-GB" baseline="0" dirty="0"/>
              <a:t> to adolescents about important issues such as risk-taking behaviours that may be relevant to them but difficult to bring up (Payne et al 2005). </a:t>
            </a:r>
          </a:p>
          <a:p>
            <a:pPr marL="0" marR="0" lvl="0" indent="0" algn="l" defTabSz="914400" rtl="0" eaLnBrk="1" fontAlgn="auto" latinLnBrk="0" hangingPunct="1">
              <a:lnSpc>
                <a:spcPct val="100000"/>
              </a:lnSpc>
              <a:spcBef>
                <a:spcPts val="0"/>
              </a:spcBef>
              <a:spcAft>
                <a:spcPts val="0"/>
              </a:spcAft>
              <a:buClrTx/>
              <a:buSzTx/>
              <a:buFont typeface="+mj-lt"/>
              <a:buNone/>
              <a:tabLst/>
              <a:defRPr/>
            </a:pPr>
            <a:r>
              <a:rPr kumimoji="0" lang="en-GB" sz="1200" b="0" i="0" u="none" strike="noStrike" kern="1200" cap="none" spc="0" normalizeH="0" baseline="0" noProof="0" dirty="0">
                <a:ln>
                  <a:noFill/>
                </a:ln>
                <a:solidFill>
                  <a:prstClr val="black"/>
                </a:solidFill>
                <a:effectLst/>
                <a:uLnTx/>
                <a:uFillTx/>
                <a:latin typeface="+mn-lt"/>
                <a:ea typeface="+mn-ea"/>
                <a:cs typeface="+mn-cs"/>
              </a:rPr>
              <a:t>The CRAFFT questionnaire is another useful mnemonic, as two or more yes answers suggest high risk of a serious substance-use problem or a substance-use disorder. </a:t>
            </a:r>
          </a:p>
          <a:p>
            <a:pPr marL="0" marR="0" lvl="0" indent="0" algn="l" defTabSz="914400" rtl="0" eaLnBrk="1" fontAlgn="auto" latinLnBrk="0" hangingPunct="1">
              <a:lnSpc>
                <a:spcPct val="100000"/>
              </a:lnSpc>
              <a:spcBef>
                <a:spcPts val="0"/>
              </a:spcBef>
              <a:spcAft>
                <a:spcPts val="0"/>
              </a:spcAft>
              <a:buClrTx/>
              <a:buSzTx/>
              <a:buFont typeface="+mj-lt"/>
              <a:buNone/>
              <a:tabLst/>
              <a:defRPr/>
            </a:pPr>
            <a:r>
              <a:rPr kumimoji="0" lang="en-GB" sz="1200" b="0" i="0" u="none" strike="noStrike" kern="1200" cap="none" spc="0" normalizeH="0" baseline="0" noProof="0" dirty="0">
                <a:ln>
                  <a:noFill/>
                </a:ln>
                <a:solidFill>
                  <a:prstClr val="black"/>
                </a:solidFill>
                <a:effectLst/>
                <a:uLnTx/>
                <a:uFillTx/>
                <a:latin typeface="+mn-lt"/>
                <a:ea typeface="+mn-ea"/>
                <a:cs typeface="+mn-cs"/>
              </a:rPr>
              <a:t>Questions are pitched as follows: </a:t>
            </a:r>
          </a:p>
          <a:p>
            <a:pPr marL="0" marR="0" lvl="0" indent="0" algn="l" defTabSz="914400" rtl="0" eaLnBrk="1" fontAlgn="auto" latinLnBrk="0" hangingPunct="1">
              <a:lnSpc>
                <a:spcPct val="100000"/>
              </a:lnSpc>
              <a:spcBef>
                <a:spcPts val="0"/>
              </a:spcBef>
              <a:spcAft>
                <a:spcPts val="0"/>
              </a:spcAft>
              <a:buClrTx/>
              <a:buSzTx/>
              <a:buFont typeface="+mj-lt"/>
              <a:buNone/>
              <a:tabLst/>
              <a:defRPr/>
            </a:pPr>
            <a:r>
              <a:rPr kumimoji="0" lang="en-GB" sz="1200" b="0" i="0" u="none" strike="noStrike" kern="1200" cap="none" spc="0" normalizeH="0" baseline="0" noProof="0" dirty="0">
                <a:ln>
                  <a:noFill/>
                </a:ln>
                <a:solidFill>
                  <a:prstClr val="black"/>
                </a:solidFill>
                <a:effectLst/>
                <a:uLnTx/>
                <a:uFillTx/>
                <a:latin typeface="+mn-lt"/>
                <a:ea typeface="+mn-ea"/>
                <a:cs typeface="+mn-cs"/>
              </a:rPr>
              <a:t>► C—Have you ever ridden in a </a:t>
            </a:r>
            <a:r>
              <a:rPr kumimoji="0" lang="en-GB" sz="1200" b="1" i="0" u="none" strike="noStrike" kern="1200" cap="none" spc="0" normalizeH="0" baseline="0" noProof="0" dirty="0">
                <a:ln>
                  <a:noFill/>
                </a:ln>
                <a:solidFill>
                  <a:prstClr val="black"/>
                </a:solidFill>
                <a:effectLst/>
                <a:uLnTx/>
                <a:uFillTx/>
                <a:latin typeface="+mn-lt"/>
                <a:ea typeface="+mn-ea"/>
                <a:cs typeface="+mn-cs"/>
              </a:rPr>
              <a:t>Car</a:t>
            </a:r>
            <a:r>
              <a:rPr kumimoji="0" lang="en-GB" sz="1200" b="0" i="0" u="none" strike="noStrike" kern="1200" cap="none" spc="0" normalizeH="0" baseline="0" noProof="0" dirty="0">
                <a:ln>
                  <a:noFill/>
                </a:ln>
                <a:solidFill>
                  <a:prstClr val="black"/>
                </a:solidFill>
                <a:effectLst/>
                <a:uLnTx/>
                <a:uFillTx/>
                <a:latin typeface="+mn-lt"/>
                <a:ea typeface="+mn-ea"/>
                <a:cs typeface="+mn-cs"/>
              </a:rPr>
              <a:t> driven by someone that was high or had been using drugs or alcohol?</a:t>
            </a:r>
          </a:p>
          <a:p>
            <a:pPr marL="0" marR="0" lvl="0" indent="0" algn="l" defTabSz="914400" rtl="0" eaLnBrk="1" fontAlgn="auto" latinLnBrk="0" hangingPunct="1">
              <a:lnSpc>
                <a:spcPct val="100000"/>
              </a:lnSpc>
              <a:spcBef>
                <a:spcPts val="0"/>
              </a:spcBef>
              <a:spcAft>
                <a:spcPts val="0"/>
              </a:spcAft>
              <a:buClrTx/>
              <a:buSzTx/>
              <a:buFont typeface="+mj-lt"/>
              <a:buNone/>
              <a:tabLst/>
              <a:defRPr/>
            </a:pPr>
            <a:r>
              <a:rPr kumimoji="0" lang="en-GB" sz="1200" b="0" i="0" u="none" strike="noStrike" kern="1200" cap="none" spc="0" normalizeH="0" baseline="0" noProof="0" dirty="0">
                <a:ln>
                  <a:noFill/>
                </a:ln>
                <a:solidFill>
                  <a:prstClr val="black"/>
                </a:solidFill>
                <a:effectLst/>
                <a:uLnTx/>
                <a:uFillTx/>
                <a:latin typeface="+mn-lt"/>
                <a:ea typeface="+mn-ea"/>
                <a:cs typeface="+mn-cs"/>
              </a:rPr>
              <a:t>► R—Do you ever use alcohol or drugs to </a:t>
            </a:r>
            <a:r>
              <a:rPr kumimoji="0" lang="en-GB" sz="1200" b="1" i="0" u="none" strike="noStrike" kern="1200" cap="none" spc="0" normalizeH="0" baseline="0" noProof="0" dirty="0">
                <a:ln>
                  <a:noFill/>
                </a:ln>
                <a:solidFill>
                  <a:prstClr val="black"/>
                </a:solidFill>
                <a:effectLst/>
                <a:uLnTx/>
                <a:uFillTx/>
                <a:latin typeface="+mn-lt"/>
                <a:ea typeface="+mn-ea"/>
                <a:cs typeface="+mn-cs"/>
              </a:rPr>
              <a:t>Relax</a:t>
            </a:r>
            <a:r>
              <a:rPr kumimoji="0" lang="en-GB" sz="1200" b="0" i="0" u="none" strike="noStrike" kern="1200" cap="none" spc="0" normalizeH="0" baseline="0" noProof="0" dirty="0">
                <a:ln>
                  <a:noFill/>
                </a:ln>
                <a:solidFill>
                  <a:prstClr val="black"/>
                </a:solidFill>
                <a:effectLst/>
                <a:uLnTx/>
                <a:uFillTx/>
                <a:latin typeface="+mn-lt"/>
                <a:ea typeface="+mn-ea"/>
                <a:cs typeface="+mn-cs"/>
              </a:rPr>
              <a:t>, feel better about yourself?</a:t>
            </a:r>
          </a:p>
          <a:p>
            <a:pPr marL="0" marR="0" lvl="0" indent="0" algn="l" defTabSz="914400" rtl="0" eaLnBrk="1" fontAlgn="auto" latinLnBrk="0" hangingPunct="1">
              <a:lnSpc>
                <a:spcPct val="100000"/>
              </a:lnSpc>
              <a:spcBef>
                <a:spcPts val="0"/>
              </a:spcBef>
              <a:spcAft>
                <a:spcPts val="0"/>
              </a:spcAft>
              <a:buClrTx/>
              <a:buSzTx/>
              <a:buFont typeface="+mj-lt"/>
              <a:buNone/>
              <a:tabLst/>
              <a:defRPr/>
            </a:pPr>
            <a:r>
              <a:rPr kumimoji="0" lang="en-GB" sz="1200" b="0" i="0" u="none" strike="noStrike" kern="1200" cap="none" spc="0" normalizeH="0" baseline="0" noProof="0" dirty="0">
                <a:ln>
                  <a:noFill/>
                </a:ln>
                <a:solidFill>
                  <a:prstClr val="black"/>
                </a:solidFill>
                <a:effectLst/>
                <a:uLnTx/>
                <a:uFillTx/>
                <a:latin typeface="+mn-lt"/>
                <a:ea typeface="+mn-ea"/>
                <a:cs typeface="+mn-cs"/>
              </a:rPr>
              <a:t>► A—Do you ever use drugs or alcohol when you are </a:t>
            </a:r>
            <a:r>
              <a:rPr kumimoji="0" lang="en-GB" sz="1200" b="1" i="0" u="none" strike="noStrike" kern="1200" cap="none" spc="0" normalizeH="0" baseline="0" noProof="0" dirty="0">
                <a:ln>
                  <a:noFill/>
                </a:ln>
                <a:solidFill>
                  <a:prstClr val="black"/>
                </a:solidFill>
                <a:effectLst/>
                <a:uLnTx/>
                <a:uFillTx/>
                <a:latin typeface="+mn-lt"/>
                <a:ea typeface="+mn-ea"/>
                <a:cs typeface="+mn-cs"/>
              </a:rPr>
              <a:t>Alone</a:t>
            </a:r>
            <a:r>
              <a:rPr kumimoji="0" lang="en-GB" sz="1200" b="0" i="0" u="none" strike="noStrike" kern="1200" cap="none" spc="0" normalizeH="0" baseline="0" noProof="0" dirty="0">
                <a:ln>
                  <a:noFill/>
                </a:ln>
                <a:solidFill>
                  <a:prstClr val="black"/>
                </a:solidFill>
                <a:effectLst/>
                <a:uLnTx/>
                <a:uFillTx/>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 typeface="+mj-lt"/>
              <a:buNone/>
              <a:tabLst/>
              <a:defRPr/>
            </a:pPr>
            <a:r>
              <a:rPr kumimoji="0" lang="en-GB" sz="1200" b="0" i="0" u="none" strike="noStrike" kern="1200" cap="none" spc="0" normalizeH="0" baseline="0" noProof="0" dirty="0">
                <a:ln>
                  <a:noFill/>
                </a:ln>
                <a:solidFill>
                  <a:prstClr val="black"/>
                </a:solidFill>
                <a:effectLst/>
                <a:uLnTx/>
                <a:uFillTx/>
                <a:latin typeface="+mn-lt"/>
                <a:ea typeface="+mn-ea"/>
                <a:cs typeface="+mn-cs"/>
              </a:rPr>
              <a:t>► F—Do you </a:t>
            </a:r>
            <a:r>
              <a:rPr kumimoji="0" lang="en-GB" sz="1200" b="1" i="0" u="none" strike="noStrike" kern="1200" cap="none" spc="0" normalizeH="0" baseline="0" noProof="0" dirty="0">
                <a:ln>
                  <a:noFill/>
                </a:ln>
                <a:solidFill>
                  <a:prstClr val="black"/>
                </a:solidFill>
                <a:effectLst/>
                <a:uLnTx/>
                <a:uFillTx/>
                <a:latin typeface="+mn-lt"/>
                <a:ea typeface="+mn-ea"/>
                <a:cs typeface="+mn-cs"/>
              </a:rPr>
              <a:t>Forget</a:t>
            </a:r>
            <a:r>
              <a:rPr kumimoji="0" lang="en-GB" sz="1200" b="0" i="0" u="none" strike="noStrike" kern="1200" cap="none" spc="0" normalizeH="0" baseline="0" noProof="0" dirty="0">
                <a:ln>
                  <a:noFill/>
                </a:ln>
                <a:solidFill>
                  <a:prstClr val="black"/>
                </a:solidFill>
                <a:effectLst/>
                <a:uLnTx/>
                <a:uFillTx/>
                <a:latin typeface="+mn-lt"/>
                <a:ea typeface="+mn-ea"/>
                <a:cs typeface="+mn-cs"/>
              </a:rPr>
              <a:t> things you did while using drugs or alcohol?</a:t>
            </a:r>
          </a:p>
          <a:p>
            <a:pPr marL="0" marR="0" lvl="0" indent="0" algn="l" defTabSz="914400" rtl="0" eaLnBrk="1" fontAlgn="auto" latinLnBrk="0" hangingPunct="1">
              <a:lnSpc>
                <a:spcPct val="100000"/>
              </a:lnSpc>
              <a:spcBef>
                <a:spcPts val="0"/>
              </a:spcBef>
              <a:spcAft>
                <a:spcPts val="0"/>
              </a:spcAft>
              <a:buClrTx/>
              <a:buSzTx/>
              <a:buFont typeface="+mj-lt"/>
              <a:buNone/>
              <a:tabLst/>
              <a:defRPr/>
            </a:pPr>
            <a:r>
              <a:rPr kumimoji="0" lang="en-GB" sz="1200" b="0" i="0" u="none" strike="noStrike" kern="1200" cap="none" spc="0" normalizeH="0" baseline="0" noProof="0" dirty="0">
                <a:ln>
                  <a:noFill/>
                </a:ln>
                <a:solidFill>
                  <a:prstClr val="black"/>
                </a:solidFill>
                <a:effectLst/>
                <a:uLnTx/>
                <a:uFillTx/>
                <a:latin typeface="+mn-lt"/>
                <a:ea typeface="+mn-ea"/>
                <a:cs typeface="+mn-cs"/>
              </a:rPr>
              <a:t>► F—Do your </a:t>
            </a:r>
            <a:r>
              <a:rPr kumimoji="0" lang="en-GB" sz="1200" b="1" i="0" u="none" strike="noStrike" kern="1200" cap="none" spc="0" normalizeH="0" baseline="0" noProof="0" dirty="0">
                <a:ln>
                  <a:noFill/>
                </a:ln>
                <a:solidFill>
                  <a:prstClr val="black"/>
                </a:solidFill>
                <a:effectLst/>
                <a:uLnTx/>
                <a:uFillTx/>
                <a:latin typeface="+mn-lt"/>
                <a:ea typeface="+mn-ea"/>
                <a:cs typeface="+mn-cs"/>
              </a:rPr>
              <a:t>Family and Friends </a:t>
            </a:r>
            <a:r>
              <a:rPr kumimoji="0" lang="en-GB" sz="1200" b="0" i="0" u="none" strike="noStrike" kern="1200" cap="none" spc="0" normalizeH="0" baseline="0" noProof="0" dirty="0">
                <a:ln>
                  <a:noFill/>
                </a:ln>
                <a:solidFill>
                  <a:prstClr val="black"/>
                </a:solidFill>
                <a:effectLst/>
                <a:uLnTx/>
                <a:uFillTx/>
                <a:latin typeface="+mn-lt"/>
                <a:ea typeface="+mn-ea"/>
                <a:cs typeface="+mn-cs"/>
              </a:rPr>
              <a:t>ever tell you that you should cut down your drinking or drug usage?</a:t>
            </a:r>
          </a:p>
          <a:p>
            <a:pPr marL="0" marR="0" lvl="0" indent="0" algn="l" defTabSz="914400" rtl="0" eaLnBrk="1" fontAlgn="auto" latinLnBrk="0" hangingPunct="1">
              <a:lnSpc>
                <a:spcPct val="100000"/>
              </a:lnSpc>
              <a:spcBef>
                <a:spcPts val="0"/>
              </a:spcBef>
              <a:spcAft>
                <a:spcPts val="0"/>
              </a:spcAft>
              <a:buClrTx/>
              <a:buSzTx/>
              <a:buFont typeface="+mj-lt"/>
              <a:buNone/>
              <a:tabLst/>
              <a:defRPr/>
            </a:pPr>
            <a:r>
              <a:rPr kumimoji="0" lang="en-GB" sz="1200" b="0" i="0" u="none" strike="noStrike" kern="1200" cap="none" spc="0" normalizeH="0" baseline="0" noProof="0" dirty="0">
                <a:ln>
                  <a:noFill/>
                </a:ln>
                <a:solidFill>
                  <a:prstClr val="black"/>
                </a:solidFill>
                <a:effectLst/>
                <a:uLnTx/>
                <a:uFillTx/>
                <a:latin typeface="+mn-lt"/>
                <a:ea typeface="+mn-ea"/>
                <a:cs typeface="+mn-cs"/>
              </a:rPr>
              <a:t>► T—Have you ever gotten into </a:t>
            </a:r>
            <a:r>
              <a:rPr kumimoji="0" lang="en-GB" sz="1200" b="1" i="0" u="none" strike="noStrike" kern="1200" cap="none" spc="0" normalizeH="0" baseline="0" noProof="0" dirty="0">
                <a:ln>
                  <a:noFill/>
                </a:ln>
                <a:solidFill>
                  <a:prstClr val="black"/>
                </a:solidFill>
                <a:effectLst/>
                <a:uLnTx/>
                <a:uFillTx/>
                <a:latin typeface="+mn-lt"/>
                <a:ea typeface="+mn-ea"/>
                <a:cs typeface="+mn-cs"/>
              </a:rPr>
              <a:t>Trouble</a:t>
            </a:r>
            <a:r>
              <a:rPr kumimoji="0" lang="en-GB" sz="1200" b="0" i="0" u="none" strike="noStrike" kern="1200" cap="none" spc="0" normalizeH="0" baseline="0" noProof="0" dirty="0">
                <a:ln>
                  <a:noFill/>
                </a:ln>
                <a:solidFill>
                  <a:prstClr val="black"/>
                </a:solidFill>
                <a:effectLst/>
                <a:uLnTx/>
                <a:uFillTx/>
                <a:latin typeface="+mn-lt"/>
                <a:ea typeface="+mn-ea"/>
                <a:cs typeface="+mn-cs"/>
              </a:rPr>
              <a:t> while using drugs or alcohol?</a:t>
            </a:r>
          </a:p>
          <a:p>
            <a:endParaRPr lang="en-GB" baseline="0" dirty="0"/>
          </a:p>
          <a:p>
            <a:endParaRPr lang="en-GB" baseline="0" dirty="0"/>
          </a:p>
          <a:p>
            <a:r>
              <a:rPr lang="en-GB" baseline="0" dirty="0"/>
              <a:t>References:</a:t>
            </a:r>
          </a:p>
          <a:p>
            <a:pPr marL="0" marR="0" lvl="0" indent="0" algn="l" defTabSz="914400" rtl="0" eaLnBrk="1" fontAlgn="auto" latinLnBrk="0" hangingPunct="1">
              <a:lnSpc>
                <a:spcPct val="100000"/>
              </a:lnSpc>
              <a:spcBef>
                <a:spcPts val="0"/>
              </a:spcBef>
              <a:spcAft>
                <a:spcPts val="0"/>
              </a:spcAft>
              <a:buClrTx/>
              <a:buSzTx/>
              <a:buFont typeface="+mj-lt"/>
              <a:buNone/>
              <a:tabLst/>
              <a:defRPr/>
            </a:pPr>
            <a:r>
              <a:rPr kumimoji="0" lang="en-GB" sz="1200" b="0" i="0" u="none" strike="noStrike" kern="1200" cap="none" spc="0" normalizeH="0" baseline="0" noProof="0" dirty="0" err="1">
                <a:ln>
                  <a:noFill/>
                </a:ln>
                <a:solidFill>
                  <a:prstClr val="black"/>
                </a:solidFill>
                <a:effectLst/>
                <a:uLnTx/>
                <a:uFillTx/>
                <a:latin typeface="+mn-lt"/>
                <a:ea typeface="+mn-ea"/>
                <a:cs typeface="+mn-cs"/>
              </a:rPr>
              <a:t>Doukrou</a:t>
            </a:r>
            <a:r>
              <a:rPr kumimoji="0" lang="en-GB" sz="1200" b="0" i="0" u="none" strike="noStrike" kern="1200" cap="none" spc="0" normalizeH="0" baseline="0" noProof="0" dirty="0">
                <a:ln>
                  <a:noFill/>
                </a:ln>
                <a:solidFill>
                  <a:prstClr val="black"/>
                </a:solidFill>
                <a:effectLst/>
                <a:uLnTx/>
                <a:uFillTx/>
                <a:latin typeface="+mn-lt"/>
                <a:ea typeface="+mn-ea"/>
                <a:cs typeface="+mn-cs"/>
              </a:rPr>
              <a:t>, M. &amp; Segal, T.Y. (2018) Fifteen-minute consultation: Communicating with young people - How to use HEEADSSS, a psychosocial interview for adolescents. </a:t>
            </a:r>
            <a:r>
              <a:rPr kumimoji="0" lang="en-GB" sz="1200" b="0" i="1" u="none" strike="noStrike" kern="1200" cap="none" spc="0" normalizeH="0" baseline="0" noProof="0" dirty="0">
                <a:ln>
                  <a:noFill/>
                </a:ln>
                <a:solidFill>
                  <a:prstClr val="black"/>
                </a:solidFill>
                <a:effectLst/>
                <a:uLnTx/>
                <a:uFillTx/>
                <a:latin typeface="+mn-lt"/>
                <a:ea typeface="+mn-ea"/>
                <a:cs typeface="+mn-cs"/>
              </a:rPr>
              <a:t>Archives of Disease in Childhood: Education and Practice Edition</a:t>
            </a:r>
            <a:r>
              <a:rPr kumimoji="0" lang="en-GB" sz="1200" b="0" i="0" u="none" strike="noStrike" kern="1200" cap="none" spc="0" normalizeH="0" baseline="0" noProof="0" dirty="0">
                <a:ln>
                  <a:noFill/>
                </a:ln>
                <a:solidFill>
                  <a:prstClr val="black"/>
                </a:solidFill>
                <a:effectLst/>
                <a:uLnTx/>
                <a:uFillTx/>
                <a:latin typeface="+mn-lt"/>
                <a:ea typeface="+mn-ea"/>
                <a:cs typeface="+mn-cs"/>
              </a:rPr>
              <a:t>. [Online] 103 (1), 15–19. Available from: doi:10.1136/archdischild-2016-311553.</a:t>
            </a:r>
            <a:endParaRPr lang="en-GB" b="0" i="0" dirty="0">
              <a:solidFill>
                <a:srgbClr val="333333"/>
              </a:solidFill>
              <a:effectLst/>
              <a:latin typeface="interfaceregular"/>
            </a:endParaRPr>
          </a:p>
          <a:p>
            <a:pPr algn="l"/>
            <a:r>
              <a:rPr lang="en-GB" b="0" i="0" dirty="0">
                <a:solidFill>
                  <a:srgbClr val="333333"/>
                </a:solidFill>
                <a:effectLst/>
                <a:latin typeface="interfaceregular"/>
              </a:rPr>
              <a:t>Payne D, Martin C, Viner R</a:t>
            </a:r>
            <a:r>
              <a:rPr lang="en-GB" b="0" i="1" dirty="0">
                <a:solidFill>
                  <a:srgbClr val="333333"/>
                </a:solidFill>
                <a:effectLst/>
                <a:latin typeface="interfaceregular"/>
              </a:rPr>
              <a:t>, et al</a:t>
            </a:r>
            <a:r>
              <a:rPr lang="en-GB" b="0" i="0" dirty="0">
                <a:solidFill>
                  <a:srgbClr val="333333"/>
                </a:solidFill>
                <a:effectLst/>
                <a:latin typeface="interfaceregular"/>
              </a:rPr>
              <a:t>.Adolescent medicine in paediatric practice.</a:t>
            </a:r>
            <a:r>
              <a:rPr lang="en-GB" b="0" i="0" baseline="0" dirty="0">
                <a:solidFill>
                  <a:srgbClr val="333333"/>
                </a:solidFill>
                <a:effectLst/>
                <a:latin typeface="interfaceregular"/>
              </a:rPr>
              <a:t> </a:t>
            </a:r>
            <a:r>
              <a:rPr lang="en-GB" b="0" i="0" dirty="0">
                <a:solidFill>
                  <a:srgbClr val="333333"/>
                </a:solidFill>
                <a:effectLst/>
                <a:latin typeface="interfaceregular"/>
              </a:rPr>
              <a:t>Archives of Disease in Childhood 2005;90:1133-1137</a:t>
            </a:r>
          </a:p>
          <a:p>
            <a:pPr algn="l"/>
            <a:endParaRPr lang="en-GB" b="0" i="0" dirty="0">
              <a:solidFill>
                <a:srgbClr val="333333"/>
              </a:solidFill>
              <a:effectLst/>
              <a:latin typeface="interfaceregular"/>
            </a:endParaRPr>
          </a:p>
          <a:p>
            <a:endParaRPr lang="en-GB" dirty="0"/>
          </a:p>
        </p:txBody>
      </p:sp>
      <p:sp>
        <p:nvSpPr>
          <p:cNvPr id="4" name="Slide Number Placeholder 3"/>
          <p:cNvSpPr>
            <a:spLocks noGrp="1"/>
          </p:cNvSpPr>
          <p:nvPr>
            <p:ph type="sldNum" sz="quarter" idx="10"/>
          </p:nvPr>
        </p:nvSpPr>
        <p:spPr/>
        <p:txBody>
          <a:bodyPr/>
          <a:lstStyle/>
          <a:p>
            <a:fld id="{A0C892B4-13C2-4121-AC74-E6C34501AF72}" type="slidenum">
              <a:rPr lang="en-GB" smtClean="0"/>
              <a:t>11</a:t>
            </a:fld>
            <a:endParaRPr lang="en-GB" dirty="0"/>
          </a:p>
        </p:txBody>
      </p:sp>
    </p:spTree>
    <p:extLst>
      <p:ext uri="{BB962C8B-B14F-4D97-AF65-F5344CB8AC3E}">
        <p14:creationId xmlns:p14="http://schemas.microsoft.com/office/powerpoint/2010/main" val="2695117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Effective</a:t>
            </a:r>
            <a:r>
              <a:rPr lang="en-GB" baseline="0" dirty="0"/>
              <a:t> communication requires an environment in which there are no hierarchies and individuals can speak up. A plan communicated effectively  should result in a shared mental model with the patient/families/carers/healthcare team. Effective communication results in better situational awareness and improved team-working. The use of standardised communication tools such as SBAR and CUSS (discussed later) and “critical language” can be very helpful when communicating in stressful situations and help mitigate human factors. Above all, effective communication is essential for patient safety.</a:t>
            </a:r>
            <a:endParaRPr lang="en-GB" dirty="0"/>
          </a:p>
        </p:txBody>
      </p:sp>
      <p:sp>
        <p:nvSpPr>
          <p:cNvPr id="4" name="Slide Number Placeholder 3"/>
          <p:cNvSpPr>
            <a:spLocks noGrp="1"/>
          </p:cNvSpPr>
          <p:nvPr>
            <p:ph type="sldNum" sz="quarter" idx="10"/>
          </p:nvPr>
        </p:nvSpPr>
        <p:spPr/>
        <p:txBody>
          <a:bodyPr/>
          <a:lstStyle/>
          <a:p>
            <a:fld id="{A0C892B4-13C2-4121-AC74-E6C34501AF72}" type="slidenum">
              <a:rPr lang="en-GB" smtClean="0"/>
              <a:t>12</a:t>
            </a:fld>
            <a:endParaRPr lang="en-GB" dirty="0"/>
          </a:p>
        </p:txBody>
      </p:sp>
    </p:spTree>
    <p:extLst>
      <p:ext uri="{BB962C8B-B14F-4D97-AF65-F5344CB8AC3E}">
        <p14:creationId xmlns:p14="http://schemas.microsoft.com/office/powerpoint/2010/main" val="20228808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Paediatric trainees deal with difficult situations on a daily basis: postnatal discussions, neonatal sepsis, end of life decisions or breaking bad news. Luff et al (2016) examined strategies employed by healthcare professionals (HCPs) to manage their emotions during difficult healthcare consultations. 126 participants were involved in a communication skills workshop and completed a self-reported questionnaire in response to realistic enactments of difficult healthcare conversations. </a:t>
            </a:r>
          </a:p>
          <a:p>
            <a:endParaRPr lang="en-GB" dirty="0"/>
          </a:p>
          <a:p>
            <a:r>
              <a:rPr lang="en-GB" dirty="0"/>
              <a:t>The techniques reported by HCPs were: </a:t>
            </a:r>
          </a:p>
          <a:p>
            <a:pPr marL="571500" indent="-228600">
              <a:lnSpc>
                <a:spcPct val="90000"/>
              </a:lnSpc>
              <a:spcAft>
                <a:spcPts val="600"/>
              </a:spcAft>
              <a:buFont typeface="+mj-lt"/>
              <a:buAutoNum type="arabicPeriod"/>
            </a:pPr>
            <a:r>
              <a:rPr lang="en-US" sz="1200" b="0" dirty="0">
                <a:solidFill>
                  <a:srgbClr val="000000"/>
                </a:solidFill>
              </a:rPr>
              <a:t>Self-care (51%): Pausing, being mindful, breathing deeply, venting, exercise. </a:t>
            </a:r>
          </a:p>
          <a:p>
            <a:pPr marL="571500" indent="-228600">
              <a:lnSpc>
                <a:spcPct val="90000"/>
              </a:lnSpc>
              <a:spcAft>
                <a:spcPts val="600"/>
              </a:spcAft>
              <a:buFont typeface="+mj-lt"/>
              <a:buAutoNum type="arabicPeriod"/>
            </a:pPr>
            <a:r>
              <a:rPr lang="en-US" sz="1200" dirty="0">
                <a:solidFill>
                  <a:srgbClr val="000000"/>
                </a:solidFill>
              </a:rPr>
              <a:t>Preparatory and relational skills (29%): Considering before hand what the family need from me, slowing down, allowing silence, gauging the situation.</a:t>
            </a:r>
          </a:p>
          <a:p>
            <a:pPr marL="571500" indent="-228600">
              <a:lnSpc>
                <a:spcPct val="90000"/>
              </a:lnSpc>
              <a:spcAft>
                <a:spcPts val="600"/>
              </a:spcAft>
              <a:buFont typeface="+mj-lt"/>
              <a:buAutoNum type="arabicPeriod"/>
            </a:pPr>
            <a:r>
              <a:rPr lang="en-US" sz="1200" b="0" dirty="0">
                <a:solidFill>
                  <a:srgbClr val="000000"/>
                </a:solidFill>
              </a:rPr>
              <a:t>Empathic presence (28%): Put yourself in their shoes, consider their journey, remember you are here for them. </a:t>
            </a:r>
          </a:p>
          <a:p>
            <a:pPr marL="571500" indent="-228600">
              <a:lnSpc>
                <a:spcPct val="90000"/>
              </a:lnSpc>
              <a:spcAft>
                <a:spcPts val="600"/>
              </a:spcAft>
              <a:buFont typeface="+mj-lt"/>
              <a:buAutoNum type="arabicPeriod"/>
            </a:pPr>
            <a:r>
              <a:rPr lang="en-US" sz="1200" dirty="0">
                <a:solidFill>
                  <a:srgbClr val="000000"/>
                </a:solidFill>
              </a:rPr>
              <a:t>Team approach (26%): Talking with colleagues before and after for advice and feedback, or taking colleagues with you. </a:t>
            </a:r>
          </a:p>
          <a:p>
            <a:pPr marL="571500" indent="-228600">
              <a:lnSpc>
                <a:spcPct val="90000"/>
              </a:lnSpc>
              <a:spcAft>
                <a:spcPts val="600"/>
              </a:spcAft>
              <a:buFont typeface="+mj-lt"/>
              <a:buAutoNum type="arabicPeriod"/>
            </a:pPr>
            <a:r>
              <a:rPr lang="en-US" sz="1200" b="0" dirty="0">
                <a:solidFill>
                  <a:srgbClr val="000000"/>
                </a:solidFill>
              </a:rPr>
              <a:t>Professional identity (20%): Acknowledging your role as a professional, including standards, responsibilities, values and limitations. Separating professional-self with personal-self to maintain emotional equilibrium.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Assessment Links: CbD, safeguarding CbD, 360 feedback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References: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Luff, D., Martin, E.B., Mills, K., Mazzola, N.M., et al. (2016) Clinicians’ strategies for managing their emotions during difficult healthcare conversations. </a:t>
            </a:r>
            <a:r>
              <a:rPr lang="en-GB" sz="1200" i="1" kern="1200" dirty="0">
                <a:solidFill>
                  <a:schemeClr val="tx1"/>
                </a:solidFill>
                <a:effectLst/>
                <a:latin typeface="+mn-lt"/>
                <a:ea typeface="+mn-ea"/>
                <a:cs typeface="+mn-cs"/>
              </a:rPr>
              <a:t>Patient Education and Counseling</a:t>
            </a:r>
            <a:r>
              <a:rPr lang="en-GB" sz="1200" kern="1200" dirty="0">
                <a:solidFill>
                  <a:schemeClr val="tx1"/>
                </a:solidFill>
                <a:effectLst/>
                <a:latin typeface="+mn-lt"/>
                <a:ea typeface="+mn-ea"/>
                <a:cs typeface="+mn-cs"/>
              </a:rPr>
              <a:t>. [Online] 99 (9), 1461–1466. Available from: doi:10.1016/j.pec.2016.06.017.</a:t>
            </a:r>
          </a:p>
          <a:p>
            <a:endParaRPr lang="en-GB" dirty="0"/>
          </a:p>
          <a:p>
            <a:endParaRPr lang="en-GB" dirty="0"/>
          </a:p>
          <a:p>
            <a:r>
              <a:rPr lang="en-GB" b="1" dirty="0"/>
              <a:t>Image = www.pixaby.com </a:t>
            </a:r>
          </a:p>
        </p:txBody>
      </p:sp>
      <p:sp>
        <p:nvSpPr>
          <p:cNvPr id="4" name="Slide Number Placeholder 3"/>
          <p:cNvSpPr>
            <a:spLocks noGrp="1"/>
          </p:cNvSpPr>
          <p:nvPr>
            <p:ph type="sldNum" sz="quarter" idx="5"/>
          </p:nvPr>
        </p:nvSpPr>
        <p:spPr/>
        <p:txBody>
          <a:bodyPr/>
          <a:lstStyle/>
          <a:p>
            <a:fld id="{A0C892B4-13C2-4121-AC74-E6C34501AF72}" type="slidenum">
              <a:rPr lang="en-GB" smtClean="0"/>
              <a:t>13</a:t>
            </a:fld>
            <a:endParaRPr lang="en-GB" dirty="0"/>
          </a:p>
        </p:txBody>
      </p:sp>
    </p:spTree>
    <p:extLst>
      <p:ext uri="{BB962C8B-B14F-4D97-AF65-F5344CB8AC3E}">
        <p14:creationId xmlns:p14="http://schemas.microsoft.com/office/powerpoint/2010/main" val="31072743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Effective interprofessional communication is essential in paediatric practice,</a:t>
            </a:r>
            <a:r>
              <a:rPr lang="en-GB" baseline="0" dirty="0"/>
              <a:t> e</a:t>
            </a:r>
            <a:r>
              <a:rPr lang="en-GB" dirty="0"/>
              <a:t>specially when part of a multi-disciplinary team, managing complex patients or managing an acute scenario. Poor communication between HCPs is a contributing factor leading to clinical errors and adverse outcomes for patients including death </a:t>
            </a:r>
            <a:r>
              <a:rPr lang="en-GB" sz="1200" kern="1200" dirty="0">
                <a:solidFill>
                  <a:schemeClr val="tx1"/>
                </a:solidFill>
                <a:effectLst/>
                <a:latin typeface="+mn-lt"/>
                <a:ea typeface="+mn-ea"/>
                <a:cs typeface="+mn-cs"/>
              </a:rPr>
              <a:t>(Hain </a:t>
            </a:r>
            <a:r>
              <a:rPr lang="en-GB" sz="1200" i="1" kern="1200" dirty="0">
                <a:solidFill>
                  <a:schemeClr val="tx1"/>
                </a:solidFill>
                <a:effectLst/>
                <a:latin typeface="+mn-lt"/>
                <a:ea typeface="+mn-ea"/>
                <a:cs typeface="+mn-cs"/>
              </a:rPr>
              <a:t>et al.</a:t>
            </a:r>
            <a:r>
              <a:rPr lang="en-GB" sz="1200" kern="1200" dirty="0">
                <a:solidFill>
                  <a:schemeClr val="tx1"/>
                </a:solidFill>
                <a:effectLst/>
                <a:latin typeface="+mn-lt"/>
                <a:ea typeface="+mn-ea"/>
                <a:cs typeface="+mn-cs"/>
              </a:rPr>
              <a:t>, 2007). Nurses,</a:t>
            </a:r>
            <a:r>
              <a:rPr lang="en-GB" sz="1200" kern="1200" baseline="0" dirty="0">
                <a:solidFill>
                  <a:schemeClr val="tx1"/>
                </a:solidFill>
                <a:effectLst/>
                <a:latin typeface="+mn-lt"/>
                <a:ea typeface="+mn-ea"/>
                <a:cs typeface="+mn-cs"/>
              </a:rPr>
              <a:t> doctors and other HCP’s have been taught to communicate in different ways therefore we must be mindful of this (Leonard et al, 2004). </a:t>
            </a: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Recommendations for effective communication </a:t>
            </a:r>
            <a:r>
              <a:rPr lang="en-GB" sz="1200" kern="1200" dirty="0">
                <a:solidFill>
                  <a:schemeClr val="tx1"/>
                </a:solidFill>
                <a:effectLst/>
                <a:latin typeface="+mn-lt"/>
                <a:ea typeface="+mn-ea"/>
                <a:cs typeface="+mn-cs"/>
              </a:rPr>
              <a:t>(Borrott </a:t>
            </a:r>
            <a:r>
              <a:rPr lang="en-GB" sz="1200" i="1" kern="1200" dirty="0">
                <a:solidFill>
                  <a:schemeClr val="tx1"/>
                </a:solidFill>
                <a:effectLst/>
                <a:latin typeface="+mn-lt"/>
                <a:ea typeface="+mn-ea"/>
                <a:cs typeface="+mn-cs"/>
              </a:rPr>
              <a:t>et al.</a:t>
            </a:r>
            <a:r>
              <a:rPr lang="en-GB" sz="1200" kern="1200" dirty="0">
                <a:solidFill>
                  <a:schemeClr val="tx1"/>
                </a:solidFill>
                <a:effectLst/>
                <a:latin typeface="+mn-lt"/>
                <a:ea typeface="+mn-ea"/>
                <a:cs typeface="+mn-cs"/>
              </a:rPr>
              <a:t>, 2017; Davies, 2015; General Medical Council, 2013)</a:t>
            </a:r>
            <a:r>
              <a:rPr lang="en-GB" dirty="0"/>
              <a:t>:</a:t>
            </a:r>
          </a:p>
          <a:p>
            <a:pPr marL="228600" indent="-228600">
              <a:buFontTx/>
              <a:buAutoNum type="arabicPeriod"/>
            </a:pPr>
            <a:r>
              <a:rPr lang="en-GB" dirty="0"/>
              <a:t>Introductions: State your full name and grade, if not already known, at the start of the conversation.</a:t>
            </a:r>
          </a:p>
          <a:p>
            <a:pPr marL="228600" indent="-228600">
              <a:buFontTx/>
              <a:buAutoNum type="arabicPeriod"/>
            </a:pPr>
            <a:r>
              <a:rPr lang="en-GB" dirty="0"/>
              <a:t>Mode: It is best to communicate face to face whenever possible rather than via third party to minimise miscommunication. Written entries are important and can be referred to for clarification. Written communication should not replace verbal communication, as notes may not be reviewed until after the intended or un-intended action was due to occur. </a:t>
            </a:r>
          </a:p>
          <a:p>
            <a:pPr marL="228600" indent="-228600">
              <a:buFontTx/>
              <a:buAutoNum type="arabicPeriod"/>
            </a:pPr>
            <a:r>
              <a:rPr lang="en-GB" dirty="0"/>
              <a:t>Purpose: Be explicit in the purpose of the communication (e.g. I have a referral or I would like your opinion on this case). If you are the recipient of the information, ask how you can assist rather than assuming (e.g. How can I help, would you like me to assess the patient or talk to them about the prognosis?)</a:t>
            </a:r>
          </a:p>
          <a:p>
            <a:pPr marL="228600" indent="-228600">
              <a:buFontTx/>
              <a:buAutoNum type="arabicPeriod"/>
            </a:pPr>
            <a:r>
              <a:rPr lang="en-GB" dirty="0"/>
              <a:t>Specifics: Avoid tentative language such as just, maybe, if you have time, sort of. Instructions or requests containing tentative language can inadvertently conflict with the aim of the request, especially in regards to the urgency. For example, ‘sorry to bother you, I was wondering if you were free could you pop down to the xxx ward to see this patient’ could be replaced with ‘sorry to bother you, I am on xxx ward now, I am concerned about this patient. Could you review him urgently for me please’. Direct communication styles, framed appropriately can be delivered in a polite and respectful manner.    </a:t>
            </a:r>
          </a:p>
          <a:p>
            <a:pPr marL="228600" indent="-228600">
              <a:buFontTx/>
              <a:buAutoNum type="arabicPeriod"/>
            </a:pPr>
            <a:r>
              <a:rPr lang="en-GB" dirty="0"/>
              <a:t>Clarification: Was that yesterday’s U&amp;E result or today’s? What BP are we aiming for? Sorry, I don’t know that consultant, what is his name... will he be on-site? Clarification is valuable when management plans are devised. </a:t>
            </a:r>
          </a:p>
          <a:p>
            <a:pPr marL="228600" indent="-228600">
              <a:buFontTx/>
              <a:buAutoNum type="arabicPeriod"/>
            </a:pPr>
            <a:r>
              <a:rPr lang="en-GB" dirty="0"/>
              <a:t>Shared decision-making: asking a colleague ‘what do you think?’ can create an alternative approach.  </a:t>
            </a:r>
          </a:p>
          <a:p>
            <a:pPr marL="228600" indent="-228600">
              <a:buFontTx/>
              <a:buAutoNum type="arabicPeriod"/>
            </a:pPr>
            <a:r>
              <a:rPr lang="en-GB" dirty="0"/>
              <a:t>Check-back: The recipient repeats back what they understood. This allows confirmation, further clarification, improved retention of information and action points to be identified. </a:t>
            </a:r>
          </a:p>
          <a:p>
            <a:pPr marL="228600" indent="-228600">
              <a:buFontTx/>
              <a:buAutoNum type="arabicPeriod"/>
            </a:pPr>
            <a:r>
              <a:rPr lang="en-GB" dirty="0"/>
              <a:t>Embrace educational opportunities: It’s important to ask why? Understanding why the patient needs this urgently, or why there are concerns will allow effective teamworking and enhance knowledge.   </a:t>
            </a:r>
          </a:p>
          <a:p>
            <a:pPr marL="228600" indent="-228600">
              <a:buFontTx/>
              <a:buAutoNum type="arabicPeriod"/>
            </a:pPr>
            <a:r>
              <a:rPr lang="en-GB" dirty="0"/>
              <a:t>Transferring care: Share all relevant information with colleagues, in a readable and well organised form and include conclusions and management plans. Be sure that you colleague has accepted the specified role in the patient’s care and document this in the notes.  </a:t>
            </a:r>
          </a:p>
          <a:p>
            <a:pPr marL="228600" indent="-228600">
              <a:buFontTx/>
              <a:buAutoNum type="arabicPeriod"/>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Assessment Links: CbD, Mini-CEX, 360 feedback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indent="0">
              <a:buFontTx/>
              <a:buNone/>
            </a:pPr>
            <a:r>
              <a:rPr lang="en-GB" dirty="0"/>
              <a:t>References:</a:t>
            </a:r>
          </a:p>
          <a:p>
            <a:r>
              <a:rPr lang="en-GB" sz="1200" kern="1200" dirty="0">
                <a:solidFill>
                  <a:schemeClr val="tx1"/>
                </a:solidFill>
                <a:effectLst/>
                <a:latin typeface="+mn-lt"/>
                <a:ea typeface="+mn-ea"/>
                <a:cs typeface="+mn-cs"/>
              </a:rPr>
              <a:t>Borrott, N., Kinney, S., Newall, F., Williams, A., et al. (2017) Medication communication between nurses and doctors for paediatric acute care: An ethnographic study. </a:t>
            </a:r>
            <a:r>
              <a:rPr lang="en-GB" sz="1200" i="1" kern="1200" dirty="0">
                <a:solidFill>
                  <a:schemeClr val="tx1"/>
                </a:solidFill>
                <a:effectLst/>
                <a:latin typeface="+mn-lt"/>
                <a:ea typeface="+mn-ea"/>
                <a:cs typeface="+mn-cs"/>
              </a:rPr>
              <a:t>Journal of Clinical Nursing</a:t>
            </a:r>
            <a:r>
              <a:rPr lang="en-GB" sz="1200" kern="1200" dirty="0">
                <a:solidFill>
                  <a:schemeClr val="tx1"/>
                </a:solidFill>
                <a:effectLst/>
                <a:latin typeface="+mn-lt"/>
                <a:ea typeface="+mn-ea"/>
                <a:cs typeface="+mn-cs"/>
              </a:rPr>
              <a:t>. [Online] 26 (13–14), 1978–1992. Available from: doi:10.1111/jocn.13606.</a:t>
            </a:r>
          </a:p>
          <a:p>
            <a:r>
              <a:rPr lang="en-GB" sz="1200" kern="1200" dirty="0">
                <a:solidFill>
                  <a:schemeClr val="tx1"/>
                </a:solidFill>
                <a:effectLst/>
                <a:latin typeface="+mn-lt"/>
                <a:ea typeface="+mn-ea"/>
                <a:cs typeface="+mn-cs"/>
              </a:rPr>
              <a:t>Davies, M. (2015) Communicating with colleagues. </a:t>
            </a:r>
            <a:r>
              <a:rPr lang="en-GB" sz="1200" i="1" kern="1200" dirty="0">
                <a:solidFill>
                  <a:schemeClr val="tx1"/>
                </a:solidFill>
                <a:effectLst/>
                <a:latin typeface="+mn-lt"/>
                <a:ea typeface="+mn-ea"/>
                <a:cs typeface="+mn-cs"/>
              </a:rPr>
              <a:t>BMJ</a:t>
            </a:r>
            <a:r>
              <a:rPr lang="en-GB" sz="1200" kern="1200" dirty="0">
                <a:solidFill>
                  <a:schemeClr val="tx1"/>
                </a:solidFill>
                <a:effectLst/>
                <a:latin typeface="+mn-lt"/>
                <a:ea typeface="+mn-ea"/>
                <a:cs typeface="+mn-cs"/>
              </a:rPr>
              <a:t>. 350.</a:t>
            </a:r>
          </a:p>
          <a:p>
            <a:r>
              <a:rPr lang="en-GB" sz="1200" kern="1200" dirty="0">
                <a:solidFill>
                  <a:schemeClr val="tx1"/>
                </a:solidFill>
                <a:effectLst/>
                <a:latin typeface="+mn-lt"/>
                <a:ea typeface="+mn-ea"/>
                <a:cs typeface="+mn-cs"/>
              </a:rPr>
              <a:t>Hain, P.D., Pichert, J.W., Hickson, G.B., Bledsoe, S.H., et al. (2007) Using risk management files to identify and address causative factors associated with adverse events in pediatrics. </a:t>
            </a:r>
            <a:r>
              <a:rPr lang="en-GB" sz="1200" i="1" kern="1200" dirty="0">
                <a:solidFill>
                  <a:schemeClr val="tx1"/>
                </a:solidFill>
                <a:effectLst/>
                <a:latin typeface="+mn-lt"/>
                <a:ea typeface="+mn-ea"/>
                <a:cs typeface="+mn-cs"/>
              </a:rPr>
              <a:t>Therapeutics &amp; Clinical Risk Management</a:t>
            </a:r>
            <a:r>
              <a:rPr lang="en-GB" sz="1200" kern="1200" dirty="0">
                <a:solidFill>
                  <a:schemeClr val="tx1"/>
                </a:solidFill>
                <a:effectLst/>
                <a:latin typeface="+mn-lt"/>
                <a:ea typeface="+mn-ea"/>
                <a:cs typeface="+mn-cs"/>
              </a:rPr>
              <a:t>. [Online] 3 (4), 625. Available from: http://queens.ezp1.qub.ac.uk/login?url=http://search.ebscohost.com/login.aspx?direct=true&amp;db=edb&amp;AN=84959334&amp;site=eds-live&amp;scope=site.</a:t>
            </a:r>
          </a:p>
          <a:p>
            <a:r>
              <a:rPr lang="en-GB" sz="1200" kern="1200" dirty="0">
                <a:solidFill>
                  <a:schemeClr val="tx1"/>
                </a:solidFill>
                <a:effectLst/>
                <a:latin typeface="+mn-lt"/>
                <a:ea typeface="+mn-ea"/>
                <a:cs typeface="+mn-cs"/>
              </a:rPr>
              <a:t>General Medical Council (2013) </a:t>
            </a:r>
            <a:r>
              <a:rPr lang="en-GB" sz="1200" i="1" kern="1200" dirty="0">
                <a:solidFill>
                  <a:schemeClr val="tx1"/>
                </a:solidFill>
                <a:effectLst/>
                <a:latin typeface="+mn-lt"/>
                <a:ea typeface="+mn-ea"/>
                <a:cs typeface="+mn-cs"/>
              </a:rPr>
              <a:t>Good medical practice</a:t>
            </a:r>
            <a:r>
              <a:rPr lang="en-GB" sz="1200" kern="1200" dirty="0">
                <a:solidFill>
                  <a:schemeClr val="tx1"/>
                </a:solidFill>
                <a:effectLst/>
                <a:latin typeface="+mn-lt"/>
                <a:ea typeface="+mn-ea"/>
                <a:cs typeface="+mn-cs"/>
              </a:rPr>
              <a:t>. [Online]. pp.1–40. Available from: doi:10.1136/bmj.327.7425.1213. https://www.gmc-uk.org/ethical-guidance/ethical-guidance-for-doctors/good-medical-practice  </a:t>
            </a:r>
          </a:p>
          <a:p>
            <a:pPr algn="l"/>
            <a:r>
              <a:rPr lang="en-GB" b="0" i="0" dirty="0">
                <a:solidFill>
                  <a:srgbClr val="333333"/>
                </a:solidFill>
                <a:effectLst/>
                <a:latin typeface="interfaceregular"/>
              </a:rPr>
              <a:t>Leonard M, Graham S, Bonacum D.</a:t>
            </a:r>
            <a:r>
              <a:rPr lang="en-GB" b="0" i="0" baseline="0" dirty="0">
                <a:solidFill>
                  <a:srgbClr val="333333"/>
                </a:solidFill>
                <a:effectLst/>
                <a:latin typeface="interfaceregular"/>
              </a:rPr>
              <a:t> </a:t>
            </a:r>
            <a:r>
              <a:rPr lang="en-GB" b="0" i="0" dirty="0">
                <a:solidFill>
                  <a:srgbClr val="333333"/>
                </a:solidFill>
                <a:effectLst/>
                <a:latin typeface="interfaceregular"/>
              </a:rPr>
              <a:t>The human factor: the critical importance of effective teamwork and communication in providing safe care</a:t>
            </a:r>
          </a:p>
          <a:p>
            <a:pPr algn="l"/>
            <a:r>
              <a:rPr lang="en-GB" b="0" i="0" dirty="0">
                <a:solidFill>
                  <a:srgbClr val="333333"/>
                </a:solidFill>
                <a:effectLst/>
                <a:latin typeface="interfaceregular"/>
              </a:rPr>
              <a:t>BMJ Quality &amp; Safety 2004;13:i85-i90</a:t>
            </a:r>
          </a:p>
          <a:p>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pPr marL="0" indent="0">
              <a:buFontTx/>
              <a:buNone/>
            </a:pPr>
            <a:endParaRPr lang="en-GB" dirty="0"/>
          </a:p>
        </p:txBody>
      </p:sp>
      <p:sp>
        <p:nvSpPr>
          <p:cNvPr id="4" name="Slide Number Placeholder 3"/>
          <p:cNvSpPr>
            <a:spLocks noGrp="1"/>
          </p:cNvSpPr>
          <p:nvPr>
            <p:ph type="sldNum" sz="quarter" idx="5"/>
          </p:nvPr>
        </p:nvSpPr>
        <p:spPr/>
        <p:txBody>
          <a:bodyPr/>
          <a:lstStyle/>
          <a:p>
            <a:fld id="{A0C892B4-13C2-4121-AC74-E6C34501AF72}" type="slidenum">
              <a:rPr lang="en-GB" smtClean="0"/>
              <a:t>14</a:t>
            </a:fld>
            <a:endParaRPr lang="en-GB" dirty="0"/>
          </a:p>
        </p:txBody>
      </p:sp>
    </p:spTree>
    <p:extLst>
      <p:ext uri="{BB962C8B-B14F-4D97-AF65-F5344CB8AC3E}">
        <p14:creationId xmlns:p14="http://schemas.microsoft.com/office/powerpoint/2010/main" val="40355733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are not homogenous beings. Everyone has their own natural way of working and interacting. What personality type are you? By identifying your personality type you can consider your strengths and natural communication approaches. If you are communicating with someone of a different styles, consider how you could adapt your style to improve communication. </a:t>
            </a:r>
          </a:p>
          <a:p>
            <a:endParaRPr lang="en-GB" dirty="0"/>
          </a:p>
          <a:p>
            <a:r>
              <a:rPr lang="en-GB" dirty="0"/>
              <a:t>Communication style reports are available which describe your strengths and tips for communicating with your opposite style. </a:t>
            </a:r>
          </a:p>
          <a:p>
            <a:r>
              <a:rPr lang="en-GB" dirty="0"/>
              <a:t>For example, tips for extroverts communicating with introverts:  </a:t>
            </a:r>
          </a:p>
          <a:p>
            <a:r>
              <a:rPr lang="en-GB" dirty="0"/>
              <a:t>• Practice active listening skills </a:t>
            </a:r>
          </a:p>
          <a:p>
            <a:r>
              <a:rPr lang="en-GB" dirty="0"/>
              <a:t>• Think before speaking or let others know you are thinking out loud </a:t>
            </a:r>
          </a:p>
          <a:p>
            <a:r>
              <a:rPr lang="en-GB" dirty="0"/>
              <a:t>• Respect need for privacy, build trust, and be sure to respect confidentiality • Choose a time and place to communicate with a minimum of distraction </a:t>
            </a:r>
          </a:p>
          <a:p>
            <a:r>
              <a:rPr lang="en-GB" dirty="0"/>
              <a:t>• Speak slowly and calmly (without being condescending) </a:t>
            </a:r>
          </a:p>
          <a:p>
            <a:r>
              <a:rPr lang="en-GB" dirty="0"/>
              <a:t>• Pause and wait for a response; don’t jump in to fill silence, especially with small talk </a:t>
            </a:r>
          </a:p>
          <a:p>
            <a:r>
              <a:rPr lang="en-GB" dirty="0"/>
              <a:t>• Don’t come across as imposing or demanding of an immediate response • Provide information ahead of time and allow time and space for processing </a:t>
            </a:r>
          </a:p>
          <a:p>
            <a:r>
              <a:rPr lang="en-GB" dirty="0"/>
              <a:t>• Focus on one topic and stay on topic </a:t>
            </a:r>
          </a:p>
          <a:p>
            <a:r>
              <a:rPr lang="en-GB" dirty="0"/>
              <a:t>• Summarize and share your final thoughts and direction</a:t>
            </a:r>
          </a:p>
          <a:p>
            <a:endParaRPr lang="en-GB" dirty="0"/>
          </a:p>
          <a:p>
            <a:r>
              <a:rPr lang="en-GB" dirty="0"/>
              <a:t>Assessment link: CbD, Mini-CEX, 360 feedback </a:t>
            </a:r>
          </a:p>
          <a:p>
            <a:endParaRPr lang="en-GB" dirty="0"/>
          </a:p>
          <a:p>
            <a:r>
              <a:rPr lang="en-GB" dirty="0"/>
              <a:t>References: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dirty="0">
                <a:solidFill>
                  <a:schemeClr val="tx1"/>
                </a:solidFill>
                <a:effectLst/>
                <a:latin typeface="+mn-lt"/>
                <a:ea typeface="+mn-ea"/>
                <a:cs typeface="+mn-cs"/>
              </a:rPr>
              <a:t>The Myers-Briggs Foundation</a:t>
            </a:r>
            <a:r>
              <a:rPr lang="en-GB" sz="1200" kern="1200" dirty="0">
                <a:solidFill>
                  <a:schemeClr val="tx1"/>
                </a:solidFill>
                <a:effectLst/>
                <a:latin typeface="+mn-lt"/>
                <a:ea typeface="+mn-ea"/>
                <a:cs typeface="+mn-cs"/>
              </a:rPr>
              <a:t>, accessed [online] 30.1.2019, </a:t>
            </a:r>
            <a:r>
              <a:rPr lang="en-GB" sz="1200" b="1" kern="1200" dirty="0">
                <a:solidFill>
                  <a:schemeClr val="tx1"/>
                </a:solidFill>
                <a:effectLst/>
                <a:latin typeface="+mn-lt"/>
                <a:ea typeface="+mn-ea"/>
                <a:cs typeface="+mn-cs"/>
              </a:rPr>
              <a:t>https://www.myersbriggs.org/my-mbti-personality-type/my-mbti-results/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Sample, J., Dunning, D. &amp; Sample, J. (2016) </a:t>
            </a:r>
            <a:r>
              <a:rPr lang="en-GB" sz="1200" i="1" kern="1200" dirty="0">
                <a:solidFill>
                  <a:schemeClr val="tx1"/>
                </a:solidFill>
                <a:effectLst/>
                <a:latin typeface="+mn-lt"/>
                <a:ea typeface="+mn-ea"/>
                <a:cs typeface="+mn-cs"/>
              </a:rPr>
              <a:t>Communication style report</a:t>
            </a:r>
            <a:r>
              <a:rPr lang="en-GB" sz="1200" kern="1200" dirty="0">
                <a:solidFill>
                  <a:schemeClr val="tx1"/>
                </a:solidFill>
                <a:effectLst/>
                <a:latin typeface="+mn-lt"/>
                <a:ea typeface="+mn-ea"/>
                <a:cs typeface="+mn-cs"/>
              </a:rPr>
              <a:t>.</a:t>
            </a:r>
          </a:p>
          <a:p>
            <a:endParaRPr lang="en-GB" dirty="0"/>
          </a:p>
        </p:txBody>
      </p:sp>
      <p:sp>
        <p:nvSpPr>
          <p:cNvPr id="4" name="Slide Number Placeholder 3"/>
          <p:cNvSpPr>
            <a:spLocks noGrp="1"/>
          </p:cNvSpPr>
          <p:nvPr>
            <p:ph type="sldNum" sz="quarter" idx="5"/>
          </p:nvPr>
        </p:nvSpPr>
        <p:spPr/>
        <p:txBody>
          <a:bodyPr/>
          <a:lstStyle/>
          <a:p>
            <a:fld id="{A0C892B4-13C2-4121-AC74-E6C34501AF72}" type="slidenum">
              <a:rPr lang="en-GB" smtClean="0"/>
              <a:t>15</a:t>
            </a:fld>
            <a:endParaRPr lang="en-GB" dirty="0"/>
          </a:p>
        </p:txBody>
      </p:sp>
    </p:spTree>
    <p:extLst>
      <p:ext uri="{BB962C8B-B14F-4D97-AF65-F5344CB8AC3E}">
        <p14:creationId xmlns:p14="http://schemas.microsoft.com/office/powerpoint/2010/main" val="28965720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Writing in clinical notes</a:t>
            </a:r>
          </a:p>
          <a:p>
            <a:pPr marL="800100" lvl="1" indent="-342900">
              <a:buFontTx/>
              <a:buChar char="-"/>
            </a:pPr>
            <a:r>
              <a:rPr lang="en-GB" dirty="0"/>
              <a:t>At least 3 identifiable patient criteria</a:t>
            </a:r>
          </a:p>
          <a:p>
            <a:pPr marL="800100" lvl="1" indent="-342900">
              <a:buFontTx/>
              <a:buChar char="-"/>
            </a:pPr>
            <a:r>
              <a:rPr lang="en-GB" dirty="0"/>
              <a:t>Date, time (24 hr), your name (caps), grade &amp; GMC No.</a:t>
            </a:r>
          </a:p>
          <a:p>
            <a:pPr marL="800100" lvl="1" indent="-342900">
              <a:buFontTx/>
              <a:buChar char="-"/>
            </a:pPr>
            <a:r>
              <a:rPr lang="en-GB" dirty="0"/>
              <a:t>Clear, accurate &amp; legible!!</a:t>
            </a:r>
          </a:p>
          <a:p>
            <a:pPr marL="800100" lvl="1" indent="-342900">
              <a:buFontTx/>
              <a:buChar char="-"/>
            </a:pPr>
            <a:r>
              <a:rPr lang="en-GB" dirty="0"/>
              <a:t>Record immediately or asap afterwards</a:t>
            </a:r>
          </a:p>
          <a:p>
            <a:pPr marL="800100" lvl="1" indent="-342900">
              <a:buFontTx/>
              <a:buChar char="-"/>
            </a:pPr>
            <a:r>
              <a:rPr lang="en-GB" dirty="0"/>
              <a:t>Include assessments, decisions, actions, conversations, information given, results, treatments and concerns. Review &amp; changes to IVF management. </a:t>
            </a:r>
          </a:p>
          <a:p>
            <a:pPr marL="800100" lvl="1" indent="-342900">
              <a:buFontTx/>
              <a:buChar char="-"/>
            </a:pPr>
            <a:r>
              <a:rPr lang="en-GB" dirty="0"/>
              <a:t>State whether confidential information has been shared</a:t>
            </a:r>
          </a:p>
          <a:p>
            <a:pPr marL="800100" lvl="1" indent="-342900">
              <a:buFontTx/>
              <a:buChar char="-"/>
            </a:pPr>
            <a:r>
              <a:rPr lang="en-GB" dirty="0"/>
              <a:t>Clinical notes can be used in court, therefore selections should not be deleted or replaced.</a:t>
            </a:r>
          </a:p>
          <a:p>
            <a:pPr marL="800100" lvl="1" indent="-342900">
              <a:buFontTx/>
              <a:buChar char="-"/>
            </a:pPr>
            <a:r>
              <a:rPr lang="en-GB" dirty="0"/>
              <a:t>CYP and parents have the right to see their notes</a:t>
            </a:r>
          </a:p>
          <a:p>
            <a:pPr marL="800100" lvl="1" indent="-342900">
              <a:buFontTx/>
              <a:buChar char="-"/>
            </a:pPr>
            <a:r>
              <a:rPr lang="en-GB" dirty="0"/>
              <a:t>Extra diligence in record keeping is required for safeguarding cases, which may include body diagrams and photographs </a:t>
            </a:r>
          </a:p>
          <a:p>
            <a:endParaRPr lang="en-GB" dirty="0"/>
          </a:p>
          <a:p>
            <a:r>
              <a:rPr lang="en-GB" dirty="0"/>
              <a:t>At some point, each one of us will expect to be required to write a coroner’s report. This requires a different type of writing style than most of us are used to. A corner’s report is a factual account of events, observations, findings and discussions, written chronologically and in first person. </a:t>
            </a:r>
          </a:p>
          <a:p>
            <a:r>
              <a:rPr lang="en-GB" sz="1200" b="0" i="0" u="none" strike="noStrike" kern="1200" dirty="0">
                <a:solidFill>
                  <a:schemeClr val="tx1"/>
                </a:solidFill>
                <a:effectLst/>
                <a:latin typeface="+mn-lt"/>
                <a:ea typeface="+mn-ea"/>
                <a:cs typeface="+mn-cs"/>
              </a:rPr>
              <a:t>Example: instead of writing, 'The patient was examined again later in the day', it's more helpful to say, 'I remember asking my registrar, Dr Jane Smith, to examine the patient again later on the same day, and according to the notes she did so.’ In the opening paragraph, state your full name, grade, GMC number and background. State the post you held at that time and your shift that day. Use dates and times. Avoid jargon and abbreviations. You may refer to others using their full name and professional status, while explaining factually what they did and what their conclusion was. You should not make an impression on others clinical performance or give an opinion. Seek assistance from your consultant colleague and relevant trust personnel. Uphold Data protection regulations when sending documents.  </a:t>
            </a:r>
            <a:r>
              <a:rPr lang="en-GB" dirty="0"/>
              <a:t> </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Assessment Links: CbD, DOC, 360 feedback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r>
              <a:rPr lang="en-GB" dirty="0"/>
              <a:t>Reference List: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i="1" dirty="0"/>
              <a:t>Keeping records, </a:t>
            </a:r>
            <a:r>
              <a:rPr lang="en-GB" sz="1200" dirty="0"/>
              <a:t>GMC, webpage </a:t>
            </a:r>
            <a:r>
              <a:rPr lang="en-GB" sz="1200" dirty="0">
                <a:hlinkClick r:id="rId3"/>
              </a:rPr>
              <a:t>https://www.gmc-uk.org/ethical-guidance/ethical-guidance-for-doctors/protecting-children-and-young-people/keeping-records</a:t>
            </a:r>
            <a:r>
              <a:rPr lang="en-GB" sz="1200"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i="1" dirty="0"/>
              <a:t>Writing a report for the corner, </a:t>
            </a:r>
            <a:r>
              <a:rPr lang="en-GB" sz="1200" dirty="0"/>
              <a:t>MDU, webpage </a:t>
            </a:r>
            <a:r>
              <a:rPr lang="en-GB" sz="1200" dirty="0">
                <a:hlinkClick r:id="rId4"/>
              </a:rPr>
              <a:t>https://www.themdu.com/guidance-and-advice/guides/writing-a-report-for-the-coroner</a:t>
            </a:r>
            <a:r>
              <a:rPr lang="en-GB" sz="1200"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i="1" dirty="0"/>
          </a:p>
          <a:p>
            <a:endParaRPr lang="en-GB" dirty="0"/>
          </a:p>
          <a:p>
            <a:endParaRPr lang="en-GB" dirty="0"/>
          </a:p>
        </p:txBody>
      </p:sp>
      <p:sp>
        <p:nvSpPr>
          <p:cNvPr id="4" name="Slide Number Placeholder 3"/>
          <p:cNvSpPr>
            <a:spLocks noGrp="1"/>
          </p:cNvSpPr>
          <p:nvPr>
            <p:ph type="sldNum" sz="quarter" idx="5"/>
          </p:nvPr>
        </p:nvSpPr>
        <p:spPr/>
        <p:txBody>
          <a:bodyPr/>
          <a:lstStyle/>
          <a:p>
            <a:fld id="{A0C892B4-13C2-4121-AC74-E6C34501AF72}" type="slidenum">
              <a:rPr lang="en-GB" smtClean="0"/>
              <a:t>16</a:t>
            </a:fld>
            <a:endParaRPr lang="en-GB" dirty="0"/>
          </a:p>
        </p:txBody>
      </p:sp>
    </p:spTree>
    <p:extLst>
      <p:ext uri="{BB962C8B-B14F-4D97-AF65-F5344CB8AC3E}">
        <p14:creationId xmlns:p14="http://schemas.microsoft.com/office/powerpoint/2010/main" val="7999083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 effective handover in clinical practice is essential to ensure that all points are raised (safety, managerial, administrative &amp; safeguarding) in a standardised manner that is familiar to all that attend. A vast amount of information can be delivered in a small amount of time supported by written documentation. SBAR (situation, background, assessment, recommendation) and CHAP (clinical picture, history, assessment, plan) have been used in clinical paediatric settings. SBAR has</a:t>
            </a:r>
            <a:r>
              <a:rPr lang="en-GB" baseline="0" dirty="0"/>
              <a:t> also been adapted to include I-SBAR (identify yourself and patient) and ISBAR-D (Decision)</a:t>
            </a:r>
            <a:r>
              <a:rPr lang="en-GB" dirty="0"/>
              <a:t> which are perhaps</a:t>
            </a:r>
            <a:r>
              <a:rPr lang="en-GB" baseline="0" dirty="0"/>
              <a:t> more complete. Often these tools are used during “huddles” or “board rounds” after ward rounds or in Emergency Departments or indeed may provide structure for telephone conversations with a registrar/Consultant on call.</a:t>
            </a:r>
          </a:p>
          <a:p>
            <a:r>
              <a:rPr lang="en-GB" dirty="0"/>
              <a:t>ATMIST (age, time, mechanism, injury, signs, treatments) is useful in emergency care settings for trauma and injuries. These approaches have been shown to be efficient and sustainable, increasing the quality of the handover delivered while raising confidence and improving</a:t>
            </a:r>
            <a:r>
              <a:rPr lang="en-GB" baseline="0" dirty="0"/>
              <a:t> patient safety</a:t>
            </a:r>
            <a:r>
              <a:rPr lang="en-GB" dirty="0"/>
              <a:t>. </a:t>
            </a:r>
          </a:p>
          <a:p>
            <a:r>
              <a:rPr lang="en-GB" dirty="0"/>
              <a:t>Debriefing</a:t>
            </a:r>
            <a:r>
              <a:rPr lang="en-GB" baseline="0" dirty="0"/>
              <a:t> after incidents (e.g. acute deterioration, trauma call, neonatal/paediatric resuscitation) is essential to share information and evaluate what happened. It provides an opportunity to identify learning points and allow staff to process the emotional impact of the incident. The process can be really beneficial for staff involved if communication is effective and appropriately sensitive.</a:t>
            </a:r>
          </a:p>
          <a:p>
            <a:endParaRPr lang="en-GB" baseline="0" dirty="0"/>
          </a:p>
          <a:p>
            <a:r>
              <a:rPr lang="en-GB" baseline="0" dirty="0"/>
              <a:t>Useful resources:</a:t>
            </a:r>
          </a:p>
          <a:p>
            <a:r>
              <a:rPr lang="en-GB" b="1" baseline="0" dirty="0"/>
              <a:t>http://www.stemlynsblog.org/good-to-talk-debrief-in-the-emergency-department</a:t>
            </a:r>
            <a:r>
              <a:rPr lang="en-GB" baseline="0" dirty="0"/>
              <a:t>/</a:t>
            </a:r>
          </a:p>
          <a:p>
            <a:r>
              <a:rPr lang="en-GB" baseline="0" dirty="0"/>
              <a:t>https://www.paediatricfoam.com/2017/01/the-hot-debrief/  </a:t>
            </a:r>
          </a:p>
          <a:p>
            <a:r>
              <a:rPr lang="en-GB" dirty="0" err="1"/>
              <a:t>Eppich</a:t>
            </a:r>
            <a:r>
              <a:rPr lang="en-GB" dirty="0"/>
              <a:t> WJ, </a:t>
            </a:r>
            <a:r>
              <a:rPr lang="en-GB" dirty="0" err="1"/>
              <a:t>Mullan</a:t>
            </a:r>
            <a:r>
              <a:rPr lang="en-GB" dirty="0"/>
              <a:t> PC, Brett-</a:t>
            </a:r>
            <a:r>
              <a:rPr lang="en-GB" dirty="0" err="1"/>
              <a:t>Fleegler</a:t>
            </a:r>
            <a:r>
              <a:rPr lang="en-GB" dirty="0"/>
              <a:t> M, Cheng A. “Let’s Talk About It”: Translating Lessons From Health Care Simulation to Clinical Event Debriefings and Coaching Conversations. Clinical </a:t>
            </a:r>
            <a:r>
              <a:rPr lang="en-GB" dirty="0" err="1"/>
              <a:t>Pediatric</a:t>
            </a:r>
            <a:r>
              <a:rPr lang="en-GB" dirty="0"/>
              <a:t> Emergency Medicine. 2016 Sep 1;17(3):200-11.</a:t>
            </a:r>
          </a:p>
          <a:p>
            <a:endParaRPr lang="en-GB" dirty="0"/>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Assessment Link: Handover Assessment Tool (HAT), 360 feedback </a:t>
            </a:r>
          </a:p>
          <a:p>
            <a:endParaRPr lang="en-GB" dirty="0"/>
          </a:p>
          <a:p>
            <a:endParaRPr lang="en-GB" dirty="0"/>
          </a:p>
          <a:p>
            <a:r>
              <a:rPr lang="en-GB" dirty="0"/>
              <a:t>Reference List: </a:t>
            </a:r>
          </a:p>
          <a:p>
            <a:r>
              <a:rPr lang="en-GB" sz="1200" kern="1200" dirty="0">
                <a:solidFill>
                  <a:schemeClr val="tx1"/>
                </a:solidFill>
                <a:effectLst/>
                <a:latin typeface="+mn-lt"/>
                <a:ea typeface="+mn-ea"/>
                <a:cs typeface="+mn-cs"/>
              </a:rPr>
              <a:t>Kulkami, A., Shetty, S. and Damda, F. (2014) ‘G443(p) CHAPS handover tool in a paediatric setting’, </a:t>
            </a:r>
            <a:r>
              <a:rPr lang="en-GB" sz="1200" i="1" kern="1200" dirty="0">
                <a:solidFill>
                  <a:schemeClr val="tx1"/>
                </a:solidFill>
                <a:effectLst/>
                <a:latin typeface="+mn-lt"/>
                <a:ea typeface="+mn-ea"/>
                <a:cs typeface="+mn-cs"/>
              </a:rPr>
              <a:t>Archives of disease in childhood</a:t>
            </a:r>
            <a:r>
              <a:rPr lang="en-GB" sz="1200" kern="1200" dirty="0">
                <a:solidFill>
                  <a:schemeClr val="tx1"/>
                </a:solidFill>
                <a:effectLst/>
                <a:latin typeface="+mn-lt"/>
                <a:ea typeface="+mn-ea"/>
                <a:cs typeface="+mn-cs"/>
              </a:rPr>
              <a:t>, 99(Suppl 1), p. 2014.</a:t>
            </a:r>
          </a:p>
          <a:p>
            <a:r>
              <a:rPr lang="en-GB" sz="1200" kern="1200" dirty="0">
                <a:solidFill>
                  <a:schemeClr val="tx1"/>
                </a:solidFill>
                <a:effectLst/>
                <a:latin typeface="+mn-lt"/>
                <a:ea typeface="+mn-ea"/>
                <a:cs typeface="+mn-cs"/>
              </a:rPr>
              <a:t>NHS Modernisation Agency, NHS National Patient Safety Agency and British Medical Association (2004) ‘Safe handover: safe patients. Guidance on clinical handover for clinicians and managers’, p. 38. Available at: http://www.bma.org.uk/images/safehandover_tcm41-20983.pdf.</a:t>
            </a:r>
          </a:p>
          <a:p>
            <a:r>
              <a:rPr lang="en-GB" sz="1200" kern="1200" dirty="0">
                <a:solidFill>
                  <a:schemeClr val="tx1"/>
                </a:solidFill>
                <a:effectLst/>
                <a:latin typeface="+mn-lt"/>
                <a:ea typeface="+mn-ea"/>
                <a:cs typeface="+mn-cs"/>
              </a:rPr>
              <a:t>Radford, A. </a:t>
            </a:r>
            <a:r>
              <a:rPr lang="en-GB" sz="1200" i="1" kern="1200" dirty="0">
                <a:solidFill>
                  <a:schemeClr val="tx1"/>
                </a:solidFill>
                <a:effectLst/>
                <a:latin typeface="+mn-lt"/>
                <a:ea typeface="+mn-ea"/>
                <a:cs typeface="+mn-cs"/>
              </a:rPr>
              <a:t>et al.</a:t>
            </a:r>
            <a:r>
              <a:rPr lang="en-GB" sz="1200" kern="1200" dirty="0">
                <a:solidFill>
                  <a:schemeClr val="tx1"/>
                </a:solidFill>
                <a:effectLst/>
                <a:latin typeface="+mn-lt"/>
                <a:ea typeface="+mn-ea"/>
                <a:cs typeface="+mn-cs"/>
              </a:rPr>
              <a:t> (2017) ‘G365(P) Improving paediatric handover: SBAR, safety, unit management and workload’, </a:t>
            </a:r>
            <a:r>
              <a:rPr lang="en-GB" sz="1200" i="1" kern="1200" dirty="0">
                <a:solidFill>
                  <a:schemeClr val="tx1"/>
                </a:solidFill>
                <a:effectLst/>
                <a:latin typeface="+mn-lt"/>
                <a:ea typeface="+mn-ea"/>
                <a:cs typeface="+mn-cs"/>
              </a:rPr>
              <a:t>Archives of Disease and Child Health</a:t>
            </a:r>
            <a:r>
              <a:rPr lang="en-GB" sz="1200" kern="1200" dirty="0">
                <a:solidFill>
                  <a:schemeClr val="tx1"/>
                </a:solidFill>
                <a:effectLst/>
                <a:latin typeface="+mn-lt"/>
                <a:ea typeface="+mn-ea"/>
                <a:cs typeface="+mn-cs"/>
              </a:rPr>
              <a:t>, 102, pp. A143-144.</a:t>
            </a:r>
          </a:p>
          <a:p>
            <a:r>
              <a:rPr lang="en-GB" sz="1200" kern="1200" dirty="0">
                <a:solidFill>
                  <a:schemeClr val="tx1"/>
                </a:solidFill>
                <a:effectLst/>
                <a:latin typeface="+mn-lt"/>
                <a:ea typeface="+mn-ea"/>
                <a:cs typeface="+mn-cs"/>
              </a:rPr>
              <a:t>Thompson, N. </a:t>
            </a:r>
            <a:r>
              <a:rPr lang="en-GB" sz="1200" i="1" kern="1200" dirty="0">
                <a:solidFill>
                  <a:schemeClr val="tx1"/>
                </a:solidFill>
                <a:effectLst/>
                <a:latin typeface="+mn-lt"/>
                <a:ea typeface="+mn-ea"/>
                <a:cs typeface="+mn-cs"/>
              </a:rPr>
              <a:t>et al.</a:t>
            </a:r>
            <a:r>
              <a:rPr lang="en-GB" sz="1200" kern="1200" dirty="0">
                <a:solidFill>
                  <a:schemeClr val="tx1"/>
                </a:solidFill>
                <a:effectLst/>
                <a:latin typeface="+mn-lt"/>
                <a:ea typeface="+mn-ea"/>
                <a:cs typeface="+mn-cs"/>
              </a:rPr>
              <a:t> (2016) ‘G537 A quality improvement project to address ineffective neonatal handover in a district general hospital’, </a:t>
            </a:r>
            <a:r>
              <a:rPr lang="en-GB" sz="1200" i="1" kern="1200" dirty="0">
                <a:solidFill>
                  <a:schemeClr val="tx1"/>
                </a:solidFill>
                <a:effectLst/>
                <a:latin typeface="+mn-lt"/>
                <a:ea typeface="+mn-ea"/>
                <a:cs typeface="+mn-cs"/>
              </a:rPr>
              <a:t>Archives of Disease in Childhood</a:t>
            </a:r>
            <a:r>
              <a:rPr lang="en-GB" sz="1200" kern="1200" dirty="0">
                <a:solidFill>
                  <a:schemeClr val="tx1"/>
                </a:solidFill>
                <a:effectLst/>
                <a:latin typeface="+mn-lt"/>
                <a:ea typeface="+mn-ea"/>
                <a:cs typeface="+mn-cs"/>
              </a:rPr>
              <a:t>, 101(Suppl 1), pp. A318–A319. doi: 10.1136/archdischild-2016-310863.524.</a:t>
            </a:r>
          </a:p>
          <a:p>
            <a:endParaRPr lang="en-GB" dirty="0"/>
          </a:p>
        </p:txBody>
      </p:sp>
      <p:sp>
        <p:nvSpPr>
          <p:cNvPr id="4" name="Slide Number Placeholder 3"/>
          <p:cNvSpPr>
            <a:spLocks noGrp="1"/>
          </p:cNvSpPr>
          <p:nvPr>
            <p:ph type="sldNum" sz="quarter" idx="5"/>
          </p:nvPr>
        </p:nvSpPr>
        <p:spPr/>
        <p:txBody>
          <a:bodyPr/>
          <a:lstStyle/>
          <a:p>
            <a:fld id="{A0C892B4-13C2-4121-AC74-E6C34501AF72}" type="slidenum">
              <a:rPr lang="en-GB" smtClean="0"/>
              <a:t>17</a:t>
            </a:fld>
            <a:endParaRPr lang="en-GB" dirty="0"/>
          </a:p>
        </p:txBody>
      </p:sp>
    </p:spTree>
    <p:extLst>
      <p:ext uri="{BB962C8B-B14F-4D97-AF65-F5344CB8AC3E}">
        <p14:creationId xmlns:p14="http://schemas.microsoft.com/office/powerpoint/2010/main" val="7588849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CUSS (I’m…</a:t>
            </a:r>
            <a:r>
              <a:rPr lang="en-GB" b="1" dirty="0"/>
              <a:t>C</a:t>
            </a:r>
            <a:r>
              <a:rPr lang="en-GB" dirty="0"/>
              <a:t>oncerned, </a:t>
            </a:r>
            <a:r>
              <a:rPr lang="en-GB" b="1" dirty="0"/>
              <a:t>U</a:t>
            </a:r>
            <a:r>
              <a:rPr lang="en-GB" dirty="0"/>
              <a:t>ncomfortable,</a:t>
            </a:r>
            <a:r>
              <a:rPr lang="en-GB" baseline="0" dirty="0"/>
              <a:t> Un</a:t>
            </a:r>
            <a:r>
              <a:rPr lang="en-GB" b="1" baseline="0" dirty="0"/>
              <a:t>s</a:t>
            </a:r>
            <a:r>
              <a:rPr lang="en-GB" baseline="0" dirty="0"/>
              <a:t>afe, </a:t>
            </a:r>
            <a:r>
              <a:rPr lang="en-GB" b="1" baseline="0" dirty="0"/>
              <a:t>S</a:t>
            </a:r>
            <a:r>
              <a:rPr lang="en-GB" baseline="0" dirty="0"/>
              <a:t>top) </a:t>
            </a:r>
            <a:r>
              <a:rPr lang="en-GB" dirty="0"/>
              <a:t>relies on graded assertiveness when communicating</a:t>
            </a:r>
            <a:r>
              <a:rPr lang="en-GB" baseline="0" dirty="0"/>
              <a:t> and is a particularly useful way of using critical language to express concern during an intervention or process where there is concern about patient safety. At each stage, the reasons behind the concern should be verbalised. If a concern is not being listened to initially it equips you with useful terms to escalate the concern in a way that is clearly understood by all. The use of critical language should prompt an individual or team to take a step back and reconsider their approach or plan.</a:t>
            </a:r>
          </a:p>
          <a:p>
            <a:r>
              <a:rPr lang="en-GB" baseline="0" dirty="0"/>
              <a:t>(Derived from CUS programme at United Airlines)</a:t>
            </a:r>
          </a:p>
          <a:p>
            <a:endParaRPr lang="en-GB" baseline="0" dirty="0"/>
          </a:p>
          <a:p>
            <a:r>
              <a:rPr lang="en-GB" baseline="0" dirty="0"/>
              <a:t>The use of standardised communication tools helps to mitigate human factors by providing structure to communication and therefore aids cognitive offloading. We should be mindful that there is a limitation to our memory and we are susceptible to distractions or interruptions which may compromise patient safety.</a:t>
            </a:r>
            <a:endParaRPr lang="en-GB" dirty="0"/>
          </a:p>
        </p:txBody>
      </p:sp>
      <p:sp>
        <p:nvSpPr>
          <p:cNvPr id="4" name="Slide Number Placeholder 3"/>
          <p:cNvSpPr>
            <a:spLocks noGrp="1"/>
          </p:cNvSpPr>
          <p:nvPr>
            <p:ph type="sldNum" sz="quarter" idx="10"/>
          </p:nvPr>
        </p:nvSpPr>
        <p:spPr/>
        <p:txBody>
          <a:bodyPr/>
          <a:lstStyle/>
          <a:p>
            <a:fld id="{A0C892B4-13C2-4121-AC74-E6C34501AF72}" type="slidenum">
              <a:rPr lang="en-GB" smtClean="0"/>
              <a:t>18</a:t>
            </a:fld>
            <a:endParaRPr lang="en-GB" dirty="0"/>
          </a:p>
        </p:txBody>
      </p:sp>
    </p:spTree>
    <p:extLst>
      <p:ext uri="{BB962C8B-B14F-4D97-AF65-F5344CB8AC3E}">
        <p14:creationId xmlns:p14="http://schemas.microsoft.com/office/powerpoint/2010/main" val="24771179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Each of the above can be used to demonstrate progress</a:t>
            </a:r>
            <a:r>
              <a:rPr lang="en-GB" baseline="0" dirty="0"/>
              <a:t> and achievement of the appropriate levels in the Communication Domain of the Progress curriculum (Domain 2).</a:t>
            </a:r>
            <a:endParaRPr lang="en-GB" dirty="0"/>
          </a:p>
        </p:txBody>
      </p:sp>
      <p:sp>
        <p:nvSpPr>
          <p:cNvPr id="4" name="Slide Number Placeholder 3"/>
          <p:cNvSpPr>
            <a:spLocks noGrp="1"/>
          </p:cNvSpPr>
          <p:nvPr>
            <p:ph type="sldNum" sz="quarter" idx="10"/>
          </p:nvPr>
        </p:nvSpPr>
        <p:spPr/>
        <p:txBody>
          <a:bodyPr/>
          <a:lstStyle/>
          <a:p>
            <a:fld id="{A0C892B4-13C2-4121-AC74-E6C34501AF72}" type="slidenum">
              <a:rPr lang="en-GB" smtClean="0"/>
              <a:t>19</a:t>
            </a:fld>
            <a:endParaRPr lang="en-GB" dirty="0"/>
          </a:p>
        </p:txBody>
      </p:sp>
    </p:spTree>
    <p:extLst>
      <p:ext uri="{BB962C8B-B14F-4D97-AF65-F5344CB8AC3E}">
        <p14:creationId xmlns:p14="http://schemas.microsoft.com/office/powerpoint/2010/main" val="5591123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0C892B4-13C2-4121-AC74-E6C34501AF72}" type="slidenum">
              <a:rPr lang="en-GB" smtClean="0"/>
              <a:t>21</a:t>
            </a:fld>
            <a:endParaRPr lang="en-GB" dirty="0"/>
          </a:p>
        </p:txBody>
      </p:sp>
    </p:spTree>
    <p:extLst>
      <p:ext uri="{BB962C8B-B14F-4D97-AF65-F5344CB8AC3E}">
        <p14:creationId xmlns:p14="http://schemas.microsoft.com/office/powerpoint/2010/main" val="92075802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60170" y="3186116"/>
            <a:ext cx="7772400" cy="1470025"/>
          </a:xfrm>
        </p:spPr>
        <p:txBody>
          <a:bodyPr/>
          <a:lstStyle>
            <a:lvl1pPr>
              <a:defRPr>
                <a:latin typeface="Arial" panose="020B0604020202020204" pitchFamily="34" charset="0"/>
              </a:defRPr>
            </a:lvl1pPr>
          </a:lstStyle>
          <a:p>
            <a:endParaRPr lang="en-GB" dirty="0"/>
          </a:p>
        </p:txBody>
      </p:sp>
      <p:cxnSp>
        <p:nvCxnSpPr>
          <p:cNvPr id="7" name="Straight Connector 6"/>
          <p:cNvCxnSpPr/>
          <p:nvPr userDrawn="1"/>
        </p:nvCxnSpPr>
        <p:spPr>
          <a:xfrm>
            <a:off x="760170" y="3284984"/>
            <a:ext cx="7776864" cy="0"/>
          </a:xfrm>
          <a:prstGeom prst="line">
            <a:avLst/>
          </a:prstGeom>
          <a:ln w="19050">
            <a:solidFill>
              <a:srgbClr val="11A7F2"/>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9D43B9AE-BB38-44E8-97A5-8BFAA413B817}"/>
              </a:ext>
            </a:extLst>
          </p:cNvPr>
          <p:cNvSpPr txBox="1"/>
          <p:nvPr userDrawn="1"/>
        </p:nvSpPr>
        <p:spPr>
          <a:xfrm>
            <a:off x="683568" y="6344112"/>
            <a:ext cx="6552728" cy="215444"/>
          </a:xfrm>
          <a:prstGeom prst="rect">
            <a:avLst/>
          </a:prstGeom>
          <a:noFill/>
        </p:spPr>
        <p:txBody>
          <a:bodyPr wrap="square" rtlCol="0">
            <a:spAutoFit/>
          </a:bodyPr>
          <a:lstStyle/>
          <a:p>
            <a:r>
              <a:rPr lang="en-GB" sz="800" dirty="0">
                <a:latin typeface="Arial" panose="020B0604020202020204" pitchFamily="34" charset="0"/>
                <a:cs typeface="Arial" panose="020B0604020202020204" pitchFamily="34" charset="0"/>
              </a:rPr>
              <a:t>The Royal College of Paediatrics and Child Health is a registered charity in England and Wales (1057744) and in Scotland (SCO38299).</a:t>
            </a:r>
          </a:p>
        </p:txBody>
      </p:sp>
      <p:pic>
        <p:nvPicPr>
          <p:cNvPr id="4" name="Picture 3" descr="A close-up of a logo&#10;&#10;Description automatically generated">
            <a:extLst>
              <a:ext uri="{FF2B5EF4-FFF2-40B4-BE49-F238E27FC236}">
                <a16:creationId xmlns:a16="http://schemas.microsoft.com/office/drawing/2014/main" id="{931E4476-034F-64BC-0CF6-D78D30A5006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4249" y="757834"/>
            <a:ext cx="7772400" cy="2311988"/>
          </a:xfrm>
          <a:prstGeom prst="rect">
            <a:avLst/>
          </a:prstGeom>
        </p:spPr>
      </p:pic>
      <p:pic>
        <p:nvPicPr>
          <p:cNvPr id="5" name="Picture 4">
            <a:extLst>
              <a:ext uri="{FF2B5EF4-FFF2-40B4-BE49-F238E27FC236}">
                <a16:creationId xmlns:a16="http://schemas.microsoft.com/office/drawing/2014/main" id="{DD0CB0C9-BBBB-BFC7-FA24-725B94D245B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092280" y="5820330"/>
            <a:ext cx="1499677" cy="766335"/>
          </a:xfrm>
          <a:prstGeom prst="rect">
            <a:avLst/>
          </a:prstGeom>
        </p:spPr>
      </p:pic>
    </p:spTree>
    <p:extLst>
      <p:ext uri="{BB962C8B-B14F-4D97-AF65-F5344CB8AC3E}">
        <p14:creationId xmlns:p14="http://schemas.microsoft.com/office/powerpoint/2010/main" val="5484906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cxnSp>
        <p:nvCxnSpPr>
          <p:cNvPr id="8" name="Straight Connector 7"/>
          <p:cNvCxnSpPr/>
          <p:nvPr userDrawn="1"/>
        </p:nvCxnSpPr>
        <p:spPr>
          <a:xfrm>
            <a:off x="733395" y="1412776"/>
            <a:ext cx="7776864" cy="0"/>
          </a:xfrm>
          <a:prstGeom prst="line">
            <a:avLst/>
          </a:prstGeom>
          <a:ln w="19050">
            <a:solidFill>
              <a:srgbClr val="11A7F2"/>
            </a:solidFill>
          </a:ln>
        </p:spPr>
        <p:style>
          <a:lnRef idx="1">
            <a:schemeClr val="accent1"/>
          </a:lnRef>
          <a:fillRef idx="0">
            <a:schemeClr val="accent1"/>
          </a:fillRef>
          <a:effectRef idx="0">
            <a:schemeClr val="accent1"/>
          </a:effectRef>
          <a:fontRef idx="minor">
            <a:schemeClr val="tx1"/>
          </a:fontRef>
        </p:style>
      </p:cxnSp>
      <p:sp>
        <p:nvSpPr>
          <p:cNvPr id="11" name="Content Placeholder 2"/>
          <p:cNvSpPr>
            <a:spLocks noGrp="1"/>
          </p:cNvSpPr>
          <p:nvPr>
            <p:ph idx="1" hasCustomPrompt="1"/>
          </p:nvPr>
        </p:nvSpPr>
        <p:spPr>
          <a:xfrm>
            <a:off x="712407" y="1556792"/>
            <a:ext cx="7797852" cy="4525963"/>
          </a:xfrm>
        </p:spPr>
        <p:txBody>
          <a:bodyPr/>
          <a:lstStyle>
            <a:lvl1pPr>
              <a:defRPr b="0"/>
            </a:lvl1pPr>
            <a:lvl2pPr marL="457200" indent="0">
              <a:buNone/>
              <a:defRPr sz="2400" b="0">
                <a:solidFill>
                  <a:schemeClr val="bg1">
                    <a:lumMod val="50000"/>
                  </a:schemeClr>
                </a:solidFill>
              </a:defRPr>
            </a:lvl2pPr>
            <a:lvl3pPr marL="1143000" indent="-228600">
              <a:buFont typeface="Wingdings" panose="05000000000000000000" pitchFamily="2" charset="2"/>
              <a:buChar char="§"/>
              <a:defRPr>
                <a:solidFill>
                  <a:schemeClr val="bg1">
                    <a:lumMod val="50000"/>
                  </a:schemeClr>
                </a:solidFill>
              </a:defRPr>
            </a:lvl3pPr>
            <a:lvl4pPr>
              <a:defRPr>
                <a:solidFill>
                  <a:schemeClr val="bg1">
                    <a:lumMod val="50000"/>
                  </a:schemeClr>
                </a:solidFill>
              </a:defRPr>
            </a:lvl4pPr>
            <a:lvl5pPr>
              <a:defRPr>
                <a:solidFill>
                  <a:schemeClr val="bg1">
                    <a:lumMod val="50000"/>
                  </a:schemeClr>
                </a:solidFill>
              </a:defRPr>
            </a:lvl5pPr>
          </a:lstStyle>
          <a:p>
            <a:pPr lvl="0"/>
            <a:r>
              <a:rPr lang="en-US" dirty="0"/>
              <a:t>Click to edit Master text styles</a:t>
            </a:r>
          </a:p>
          <a:p>
            <a:pPr lvl="1"/>
            <a:r>
              <a:rPr lang="en-US" dirty="0"/>
              <a:t>Second level</a:t>
            </a:r>
          </a:p>
          <a:p>
            <a:pPr lvl="2"/>
            <a:r>
              <a:rPr lang="en-US" dirty="0"/>
              <a:t>Third level</a:t>
            </a:r>
          </a:p>
        </p:txBody>
      </p:sp>
      <p:sp>
        <p:nvSpPr>
          <p:cNvPr id="3" name="Date Placeholder 2">
            <a:extLst>
              <a:ext uri="{FF2B5EF4-FFF2-40B4-BE49-F238E27FC236}">
                <a16:creationId xmlns:a16="http://schemas.microsoft.com/office/drawing/2014/main" id="{AC9D1F40-5FB0-47F6-A231-5F18208DD86D}"/>
              </a:ext>
            </a:extLst>
          </p:cNvPr>
          <p:cNvSpPr>
            <a:spLocks noGrp="1"/>
          </p:cNvSpPr>
          <p:nvPr>
            <p:ph type="dt" sz="half" idx="10"/>
          </p:nvPr>
        </p:nvSpPr>
        <p:spPr/>
        <p:txBody>
          <a:bodyPr/>
          <a:lstStyle>
            <a:lvl1pPr>
              <a:defRPr sz="1000">
                <a:latin typeface="Arial" panose="020B0604020202020204" pitchFamily="34" charset="0"/>
                <a:cs typeface="Arial" panose="020B0604020202020204" pitchFamily="34" charset="0"/>
              </a:defRPr>
            </a:lvl1pPr>
          </a:lstStyle>
          <a:p>
            <a:fld id="{D26F901F-BF2F-410A-9E2F-9426908F5BEC}" type="datetimeFigureOut">
              <a:rPr lang="en-GB" smtClean="0"/>
              <a:pPr/>
              <a:t>16/12/2024</a:t>
            </a:fld>
            <a:endParaRPr lang="en-GB" dirty="0"/>
          </a:p>
        </p:txBody>
      </p:sp>
      <p:sp>
        <p:nvSpPr>
          <p:cNvPr id="6" name="Footer Placeholder 5">
            <a:extLst>
              <a:ext uri="{FF2B5EF4-FFF2-40B4-BE49-F238E27FC236}">
                <a16:creationId xmlns:a16="http://schemas.microsoft.com/office/drawing/2014/main" id="{3DAEF1E6-3620-4AEC-940E-925B78FD4CEB}"/>
              </a:ext>
            </a:extLst>
          </p:cNvPr>
          <p:cNvSpPr>
            <a:spLocks noGrp="1"/>
          </p:cNvSpPr>
          <p:nvPr>
            <p:ph type="ftr" sz="quarter" idx="11"/>
          </p:nvPr>
        </p:nvSpPr>
        <p:spPr/>
        <p:txBody>
          <a:bodyPr/>
          <a:lstStyle>
            <a:lvl1pPr>
              <a:defRPr sz="1000">
                <a:latin typeface="Arial" panose="020B0604020202020204" pitchFamily="34" charset="0"/>
                <a:cs typeface="Arial" panose="020B0604020202020204" pitchFamily="34" charset="0"/>
              </a:defRPr>
            </a:lvl1pPr>
          </a:lstStyle>
          <a:p>
            <a:endParaRPr lang="en-GB" dirty="0"/>
          </a:p>
        </p:txBody>
      </p:sp>
      <p:sp>
        <p:nvSpPr>
          <p:cNvPr id="14" name="Title 1">
            <a:extLst>
              <a:ext uri="{FF2B5EF4-FFF2-40B4-BE49-F238E27FC236}">
                <a16:creationId xmlns:a16="http://schemas.microsoft.com/office/drawing/2014/main" id="{5492283B-066E-48E0-8B71-4DB80DF3FA0E}"/>
              </a:ext>
            </a:extLst>
          </p:cNvPr>
          <p:cNvSpPr>
            <a:spLocks noGrp="1"/>
          </p:cNvSpPr>
          <p:nvPr>
            <p:ph type="title"/>
          </p:nvPr>
        </p:nvSpPr>
        <p:spPr>
          <a:xfrm>
            <a:off x="611560" y="276088"/>
            <a:ext cx="8229600" cy="1143000"/>
          </a:xfrm>
        </p:spPr>
        <p:txBody>
          <a:bodyPr/>
          <a:lstStyle>
            <a:lvl1pPr algn="l">
              <a:defRPr/>
            </a:lvl1pPr>
          </a:lstStyle>
          <a:p>
            <a:r>
              <a:rPr lang="en-US" dirty="0"/>
              <a:t>Click to edit Master title style</a:t>
            </a:r>
            <a:endParaRPr lang="en-GB" dirty="0"/>
          </a:p>
        </p:txBody>
      </p:sp>
      <p:pic>
        <p:nvPicPr>
          <p:cNvPr id="2" name="Picture 1" descr="A close-up of a logo&#10;&#10;Description automatically generated">
            <a:extLst>
              <a:ext uri="{FF2B5EF4-FFF2-40B4-BE49-F238E27FC236}">
                <a16:creationId xmlns:a16="http://schemas.microsoft.com/office/drawing/2014/main" id="{35DE3F16-7B63-3675-C54B-BA2D30C5C03E}"/>
              </a:ext>
            </a:extLst>
          </p:cNvPr>
          <p:cNvPicPr>
            <a:picLocks noChangeAspect="1"/>
          </p:cNvPicPr>
          <p:nvPr userDrawn="1"/>
        </p:nvPicPr>
        <p:blipFill>
          <a:blip r:embed="rId2">
            <a:extLst>
              <a:ext uri="{28A0092B-C50C-407E-A947-70E740481C1C}">
                <a14:useLocalDpi xmlns:a14="http://schemas.microsoft.com/office/drawing/2010/main" val="0"/>
              </a:ext>
            </a:extLst>
          </a:blip>
          <a:srcRect t="12829" b="12147"/>
          <a:stretch/>
        </p:blipFill>
        <p:spPr>
          <a:xfrm>
            <a:off x="6928254" y="6356350"/>
            <a:ext cx="1758546" cy="398516"/>
          </a:xfrm>
          <a:prstGeom prst="rect">
            <a:avLst/>
          </a:prstGeom>
        </p:spPr>
      </p:pic>
    </p:spTree>
    <p:extLst>
      <p:ext uri="{BB962C8B-B14F-4D97-AF65-F5344CB8AC3E}">
        <p14:creationId xmlns:p14="http://schemas.microsoft.com/office/powerpoint/2010/main" val="41969800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a:t>Click to edit Master title style</a:t>
            </a:r>
            <a:endParaRPr lang="en-GB"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atin typeface="Arial" panose="020B0604020202020204" pitchFamily="34" charset="0"/>
              </a:defRPr>
            </a:lvl4pPr>
            <a:lvl5pPr>
              <a:defRPr sz="1800">
                <a:latin typeface="Arial" panose="020B0604020202020204" pitchFamily="34"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p:cNvSpPr>
            <a:spLocks noGrp="1"/>
          </p:cNvSpPr>
          <p:nvPr>
            <p:ph sz="half" idx="2"/>
          </p:nvPr>
        </p:nvSpPr>
        <p:spPr>
          <a:xfrm>
            <a:off x="4648200" y="1600200"/>
            <a:ext cx="3892339" cy="4525963"/>
          </a:xfrm>
          <a:ln>
            <a:solidFill>
              <a:srgbClr val="11A7F2"/>
            </a:solidFill>
          </a:ln>
        </p:spPr>
        <p:txBody>
          <a:bodyPr/>
          <a:lstStyle>
            <a:lvl1pPr marL="0" indent="0" algn="ctr">
              <a:buNone/>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endParaRPr lang="en-US" dirty="0"/>
          </a:p>
          <a:p>
            <a:pPr lvl="0"/>
            <a:endParaRPr lang="en-US" dirty="0"/>
          </a:p>
          <a:p>
            <a:pPr lvl="0"/>
            <a:endParaRPr lang="en-US" dirty="0"/>
          </a:p>
          <a:p>
            <a:pPr lvl="0"/>
            <a:r>
              <a:rPr lang="en-US" dirty="0"/>
              <a:t>Image/graph area</a:t>
            </a:r>
            <a:endParaRPr lang="en-GB" dirty="0"/>
          </a:p>
        </p:txBody>
      </p:sp>
      <p:sp>
        <p:nvSpPr>
          <p:cNvPr id="5" name="Date Placeholder 4"/>
          <p:cNvSpPr>
            <a:spLocks noGrp="1"/>
          </p:cNvSpPr>
          <p:nvPr>
            <p:ph type="dt" sz="half" idx="10"/>
          </p:nvPr>
        </p:nvSpPr>
        <p:spPr/>
        <p:txBody>
          <a:bodyPr/>
          <a:lstStyle/>
          <a:p>
            <a:fld id="{D26F901F-BF2F-410A-9E2F-9426908F5BEC}" type="datetimeFigureOut">
              <a:rPr lang="en-GB" smtClean="0"/>
              <a:t>16/12/2024</a:t>
            </a:fld>
            <a:endParaRPr lang="en-GB" dirty="0"/>
          </a:p>
        </p:txBody>
      </p:sp>
      <p:sp>
        <p:nvSpPr>
          <p:cNvPr id="6" name="Footer Placeholder 5"/>
          <p:cNvSpPr>
            <a:spLocks noGrp="1"/>
          </p:cNvSpPr>
          <p:nvPr>
            <p:ph type="ftr" sz="quarter" idx="11"/>
          </p:nvPr>
        </p:nvSpPr>
        <p:spPr/>
        <p:txBody>
          <a:bodyPr/>
          <a:lstStyle/>
          <a:p>
            <a:endParaRPr lang="en-GB" dirty="0"/>
          </a:p>
        </p:txBody>
      </p:sp>
      <p:cxnSp>
        <p:nvCxnSpPr>
          <p:cNvPr id="8" name="Straight Connector 7"/>
          <p:cNvCxnSpPr>
            <a:cxnSpLocks/>
          </p:cNvCxnSpPr>
          <p:nvPr userDrawn="1"/>
        </p:nvCxnSpPr>
        <p:spPr>
          <a:xfrm>
            <a:off x="467544" y="1412776"/>
            <a:ext cx="8072995" cy="4862"/>
          </a:xfrm>
          <a:prstGeom prst="line">
            <a:avLst/>
          </a:prstGeom>
          <a:ln w="19050">
            <a:solidFill>
              <a:srgbClr val="11A7F2"/>
            </a:solidFill>
          </a:ln>
        </p:spPr>
        <p:style>
          <a:lnRef idx="1">
            <a:schemeClr val="accent1"/>
          </a:lnRef>
          <a:fillRef idx="0">
            <a:schemeClr val="accent1"/>
          </a:fillRef>
          <a:effectRef idx="0">
            <a:schemeClr val="accent1"/>
          </a:effectRef>
          <a:fontRef idx="minor">
            <a:schemeClr val="tx1"/>
          </a:fontRef>
        </p:style>
      </p:cxnSp>
      <p:pic>
        <p:nvPicPr>
          <p:cNvPr id="7" name="Picture 6" descr="A close-up of a logo&#10;&#10;Description automatically generated">
            <a:extLst>
              <a:ext uri="{FF2B5EF4-FFF2-40B4-BE49-F238E27FC236}">
                <a16:creationId xmlns:a16="http://schemas.microsoft.com/office/drawing/2014/main" id="{F032EDAE-0701-FEAE-D5AE-A26148FB62AF}"/>
              </a:ext>
            </a:extLst>
          </p:cNvPr>
          <p:cNvPicPr>
            <a:picLocks noChangeAspect="1"/>
          </p:cNvPicPr>
          <p:nvPr userDrawn="1"/>
        </p:nvPicPr>
        <p:blipFill>
          <a:blip r:embed="rId2">
            <a:extLst>
              <a:ext uri="{28A0092B-C50C-407E-A947-70E740481C1C}">
                <a14:useLocalDpi xmlns:a14="http://schemas.microsoft.com/office/drawing/2010/main" val="0"/>
              </a:ext>
            </a:extLst>
          </a:blip>
          <a:srcRect t="12829" b="12147"/>
          <a:stretch/>
        </p:blipFill>
        <p:spPr>
          <a:xfrm>
            <a:off x="6781993" y="6339654"/>
            <a:ext cx="1758546" cy="398516"/>
          </a:xfrm>
          <a:prstGeom prst="rect">
            <a:avLst/>
          </a:prstGeom>
        </p:spPr>
      </p:pic>
    </p:spTree>
    <p:extLst>
      <p:ext uri="{BB962C8B-B14F-4D97-AF65-F5344CB8AC3E}">
        <p14:creationId xmlns:p14="http://schemas.microsoft.com/office/powerpoint/2010/main" val="412593645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p:cNvSpPr>
            <a:spLocks noGrp="1"/>
          </p:cNvSpPr>
          <p:nvPr>
            <p:ph type="body" idx="1"/>
          </p:nvPr>
        </p:nvSpPr>
        <p:spPr>
          <a:xfrm>
            <a:off x="755576" y="1600200"/>
            <a:ext cx="7931224"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6F901F-BF2F-410A-9E2F-9426908F5BEC}" type="datetimeFigureOut">
              <a:rPr lang="en-GB" smtClean="0"/>
              <a:t>16/12/2024</a:t>
            </a:fld>
            <a:endParaRPr lang="en-GB"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483F05-1041-4EAF-A32A-1B25A0C58EDA}" type="slidenum">
              <a:rPr lang="en-GB" smtClean="0"/>
              <a:t>‹#›</a:t>
            </a:fld>
            <a:endParaRPr lang="en-GB" dirty="0"/>
          </a:p>
        </p:txBody>
      </p:sp>
    </p:spTree>
    <p:extLst>
      <p:ext uri="{BB962C8B-B14F-4D97-AF65-F5344CB8AC3E}">
        <p14:creationId xmlns:p14="http://schemas.microsoft.com/office/powerpoint/2010/main" val="2133564118"/>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Lst>
  <p:txStyles>
    <p:titleStyle>
      <a:lvl1pPr algn="ctr" defTabSz="914400" rtl="0" eaLnBrk="1" latinLnBrk="0" hangingPunct="1">
        <a:spcBef>
          <a:spcPct val="0"/>
        </a:spcBef>
        <a:buNone/>
        <a:defRPr sz="4000" b="1" kern="1200">
          <a:solidFill>
            <a:srgbClr val="11A7F2"/>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b="0" kern="1200">
          <a:solidFill>
            <a:srgbClr val="0D0D58"/>
          </a:solidFill>
          <a:latin typeface="Arial" panose="020B0604020202020204" pitchFamily="34" charset="0"/>
          <a:ea typeface="+mn-ea"/>
          <a:cs typeface="Arial" panose="020B0604020202020204" pitchFamily="34" charset="0"/>
        </a:defRPr>
      </a:lvl1pPr>
      <a:lvl2pPr marL="457200" indent="0" algn="l" defTabSz="914400" rtl="0" eaLnBrk="1" latinLnBrk="0" hangingPunct="1">
        <a:spcBef>
          <a:spcPct val="20000"/>
        </a:spcBef>
        <a:buFont typeface="Arial" panose="020B0604020202020204" pitchFamily="34" charset="0"/>
        <a:buNone/>
        <a:defRPr sz="2400" b="0" kern="1200">
          <a:solidFill>
            <a:srgbClr val="4D4D4D"/>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rgbClr val="4D4D4D"/>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ontserrat" panose="02000505000000020004" pitchFamily="2"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tx1"/>
          </a:solidFill>
          <a:latin typeface="Montserrat" panose="02000505000000020004" pitchFamily="2"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7.sv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8.tmp"/><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s://www.blogdopaulus.com/2012/05/e-solucao-de-conflitos-parte-2.html"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4.tmp"/><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hyperlink" Target="http://www.yourchampionshipcompany.com/succinct-communication-model-every-business-leader-team-using/"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www.mefirst.org.uk/" TargetMode="External"/><Relationship Id="rId1" Type="http://schemas.openxmlformats.org/officeDocument/2006/relationships/slideLayout" Target="../slideLayouts/slideLayout3.xml"/><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8" Type="http://schemas.openxmlformats.org/officeDocument/2006/relationships/hyperlink" Target="http://www.mefirst.org.uk/" TargetMode="External"/><Relationship Id="rId3" Type="http://schemas.openxmlformats.org/officeDocument/2006/relationships/hyperlink" Target="https://www.researchgate.net/profile/Gail_Davison" TargetMode="External"/><Relationship Id="rId7" Type="http://schemas.openxmlformats.org/officeDocument/2006/relationships/hyperlink" Target="mailto:Jessie.McCulloch@gosh.nhs.uk"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hyperlink" Target="mailto:d.hargreaves@imperial.ac.uk" TargetMode="External"/><Relationship Id="rId5" Type="http://schemas.openxmlformats.org/officeDocument/2006/relationships/hyperlink" Target="https://www.nuffieldtrust.org.uk/person/dougal-Hargreaves" TargetMode="External"/><Relationship Id="rId4" Type="http://schemas.openxmlformats.org/officeDocument/2006/relationships/hyperlink" Target="mailto:gdavison05@qub.ac.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9487" y="3356992"/>
            <a:ext cx="8065026" cy="1470025"/>
          </a:xfrm>
        </p:spPr>
        <p:txBody>
          <a:bodyPr>
            <a:noAutofit/>
          </a:bodyPr>
          <a:lstStyle/>
          <a:p>
            <a:r>
              <a:rPr lang="en-GB" sz="4400" dirty="0">
                <a:latin typeface="Montserrat" panose="00000500000000000000" pitchFamily="50" charset="0"/>
              </a:rPr>
              <a:t>Domain 2: Communication</a:t>
            </a:r>
          </a:p>
        </p:txBody>
      </p:sp>
    </p:spTree>
    <p:extLst>
      <p:ext uri="{BB962C8B-B14F-4D97-AF65-F5344CB8AC3E}">
        <p14:creationId xmlns:p14="http://schemas.microsoft.com/office/powerpoint/2010/main" val="11584400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1A1D787-A298-4D59-8BA3-940463B630DB}"/>
              </a:ext>
            </a:extLst>
          </p:cNvPr>
          <p:cNvSpPr>
            <a:spLocks noGrp="1"/>
          </p:cNvSpPr>
          <p:nvPr>
            <p:ph idx="1"/>
          </p:nvPr>
        </p:nvSpPr>
        <p:spPr>
          <a:xfrm>
            <a:off x="446856" y="1556792"/>
            <a:ext cx="8229600" cy="4464496"/>
          </a:xfrm>
        </p:spPr>
        <p:txBody>
          <a:bodyPr>
            <a:normAutofit/>
          </a:bodyPr>
          <a:lstStyle/>
          <a:p>
            <a:r>
              <a:rPr lang="en-GB" sz="2400" dirty="0">
                <a:latin typeface="Montserrat" panose="00000500000000000000" pitchFamily="50" charset="0"/>
              </a:rPr>
              <a:t>GMC guidance</a:t>
            </a:r>
          </a:p>
          <a:p>
            <a:r>
              <a:rPr lang="en-GB" sz="2400" dirty="0">
                <a:latin typeface="Montserrat" panose="00000500000000000000" pitchFamily="50" charset="0"/>
              </a:rPr>
              <a:t>Child-centred &amp; family-centred care</a:t>
            </a:r>
          </a:p>
          <a:p>
            <a:r>
              <a:rPr lang="en-GB" sz="2400" dirty="0">
                <a:latin typeface="Montserrat" panose="00000500000000000000" pitchFamily="50" charset="0"/>
              </a:rPr>
              <a:t>Communicating with adolescents</a:t>
            </a:r>
          </a:p>
          <a:p>
            <a:r>
              <a:rPr lang="en-GB" sz="2400" dirty="0">
                <a:latin typeface="Montserrat" panose="00000500000000000000" pitchFamily="50" charset="0"/>
              </a:rPr>
              <a:t>Tips for managing emotions during difficult consultations</a:t>
            </a:r>
          </a:p>
          <a:p>
            <a:r>
              <a:rPr lang="en-GB" sz="2400" dirty="0">
                <a:latin typeface="Montserrat" panose="00000500000000000000" pitchFamily="50" charset="0"/>
              </a:rPr>
              <a:t>Communicating with colleagues</a:t>
            </a:r>
          </a:p>
          <a:p>
            <a:r>
              <a:rPr lang="en-GB" sz="2400" dirty="0">
                <a:latin typeface="Montserrat" panose="00000500000000000000" pitchFamily="50" charset="0"/>
              </a:rPr>
              <a:t>Where does your personality type fit in?</a:t>
            </a:r>
          </a:p>
          <a:p>
            <a:r>
              <a:rPr lang="en-GB" sz="2400" dirty="0">
                <a:latin typeface="Montserrat" panose="00000500000000000000" pitchFamily="50" charset="0"/>
              </a:rPr>
              <a:t>Top tips for “Written Communication”</a:t>
            </a:r>
          </a:p>
          <a:p>
            <a:r>
              <a:rPr lang="en-GB" sz="2400" dirty="0">
                <a:latin typeface="Montserrat" panose="00000500000000000000" pitchFamily="50" charset="0"/>
              </a:rPr>
              <a:t>Safe Handover &amp; helpful communication tools</a:t>
            </a:r>
          </a:p>
          <a:p>
            <a:r>
              <a:rPr lang="en-GB" sz="2400" dirty="0">
                <a:latin typeface="Montserrat" panose="00000500000000000000" pitchFamily="50" charset="0"/>
              </a:rPr>
              <a:t>Useful training and resources.</a:t>
            </a:r>
          </a:p>
        </p:txBody>
      </p:sp>
      <p:sp>
        <p:nvSpPr>
          <p:cNvPr id="3" name="Title 2">
            <a:extLst>
              <a:ext uri="{FF2B5EF4-FFF2-40B4-BE49-F238E27FC236}">
                <a16:creationId xmlns:a16="http://schemas.microsoft.com/office/drawing/2014/main" id="{84D57E13-06C3-4647-91C4-CD572A185B6C}"/>
              </a:ext>
            </a:extLst>
          </p:cNvPr>
          <p:cNvSpPr>
            <a:spLocks noGrp="1"/>
          </p:cNvSpPr>
          <p:nvPr>
            <p:ph type="title"/>
          </p:nvPr>
        </p:nvSpPr>
        <p:spPr/>
        <p:txBody>
          <a:bodyPr/>
          <a:lstStyle/>
          <a:p>
            <a:r>
              <a:rPr lang="en-GB" dirty="0">
                <a:latin typeface="Montserrat" panose="00000500000000000000" pitchFamily="50" charset="0"/>
              </a:rPr>
              <a:t>Highlights</a:t>
            </a:r>
          </a:p>
        </p:txBody>
      </p:sp>
      <p:pic>
        <p:nvPicPr>
          <p:cNvPr id="1026" name="Picture 2" descr="Image result for cartoon boy doctor costume">
            <a:extLst>
              <a:ext uri="{FF2B5EF4-FFF2-40B4-BE49-F238E27FC236}">
                <a16:creationId xmlns:a16="http://schemas.microsoft.com/office/drawing/2014/main" id="{CA689C9A-2681-420B-889D-2BFD00AD9AD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82373" y="0"/>
            <a:ext cx="1945025" cy="26078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7568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AB5F1C1-EC7E-D0EA-103A-52B17947EB5F}"/>
              </a:ext>
            </a:extLst>
          </p:cNvPr>
          <p:cNvSpPr>
            <a:spLocks noGrp="1"/>
          </p:cNvSpPr>
          <p:nvPr>
            <p:ph idx="1"/>
          </p:nvPr>
        </p:nvSpPr>
        <p:spPr/>
        <p:txBody>
          <a:bodyPr>
            <a:normAutofit fontScale="92500" lnSpcReduction="10000"/>
          </a:bodyPr>
          <a:lstStyle/>
          <a:p>
            <a:pPr marL="0" indent="0">
              <a:buNone/>
            </a:pPr>
            <a:r>
              <a:rPr lang="en-GB" sz="2000" b="1" dirty="0">
                <a:solidFill>
                  <a:srgbClr val="002060"/>
                </a:solidFill>
                <a:latin typeface="Montserrat" panose="00000500000000000000" pitchFamily="50" charset="0"/>
              </a:rPr>
              <a:t>Structural changes</a:t>
            </a:r>
          </a:p>
          <a:p>
            <a:pPr marL="400050" lvl="1" indent="-285750">
              <a:buFont typeface="Arial" panose="020B0604020202020204" pitchFamily="34" charset="0"/>
              <a:buChar char="•"/>
            </a:pPr>
            <a:r>
              <a:rPr lang="en-GB" sz="1800" dirty="0">
                <a:solidFill>
                  <a:schemeClr val="tx1"/>
                </a:solidFill>
                <a:latin typeface="Montserrat" panose="00000500000000000000" pitchFamily="50" charset="0"/>
              </a:rPr>
              <a:t>Reduction in the overall indicative length of training from </a:t>
            </a:r>
            <a:r>
              <a:rPr lang="en-GB" sz="1800" b="1" dirty="0">
                <a:solidFill>
                  <a:schemeClr val="tx1"/>
                </a:solidFill>
                <a:latin typeface="Montserrat" panose="00000500000000000000" pitchFamily="50" charset="0"/>
              </a:rPr>
              <a:t>eight to seven years.</a:t>
            </a:r>
          </a:p>
          <a:p>
            <a:pPr marL="0" indent="0">
              <a:buNone/>
            </a:pPr>
            <a:endParaRPr lang="en-GB" sz="1800" dirty="0">
              <a:latin typeface="Montserrat" panose="00000500000000000000" pitchFamily="50" charset="0"/>
            </a:endParaRPr>
          </a:p>
          <a:p>
            <a:pPr marL="0" indent="0">
              <a:buNone/>
            </a:pPr>
            <a:r>
              <a:rPr lang="en-GB" sz="2000" b="1" dirty="0">
                <a:latin typeface="Montserrat" panose="00000500000000000000" pitchFamily="50" charset="0"/>
              </a:rPr>
              <a:t>Change to two training levels</a:t>
            </a:r>
          </a:p>
          <a:p>
            <a:pPr marL="800100" lvl="1" indent="-342900">
              <a:buFont typeface="+mj-lt"/>
              <a:buAutoNum type="arabicPeriod"/>
            </a:pPr>
            <a:r>
              <a:rPr lang="en-GB" sz="1800" dirty="0">
                <a:solidFill>
                  <a:schemeClr val="tx1"/>
                </a:solidFill>
                <a:latin typeface="Montserrat" panose="00000500000000000000" pitchFamily="50" charset="0"/>
              </a:rPr>
              <a:t>Core Level Paediatrics (Year 1-4) </a:t>
            </a:r>
          </a:p>
          <a:p>
            <a:pPr marL="800100" lvl="1" indent="-342900">
              <a:buFont typeface="+mj-lt"/>
              <a:buAutoNum type="arabicPeriod"/>
            </a:pPr>
            <a:r>
              <a:rPr lang="en-GB" sz="1800" dirty="0">
                <a:solidFill>
                  <a:schemeClr val="tx1"/>
                </a:solidFill>
                <a:latin typeface="Montserrat" panose="00000500000000000000" pitchFamily="50" charset="0"/>
              </a:rPr>
              <a:t>Specialty Level Paediatrics (year 5-7)</a:t>
            </a:r>
          </a:p>
          <a:p>
            <a:pPr lvl="1"/>
            <a:endParaRPr lang="en-GB" sz="2000" dirty="0">
              <a:solidFill>
                <a:schemeClr val="tx1"/>
              </a:solidFill>
              <a:latin typeface="Montserrat" panose="00000500000000000000" pitchFamily="50" charset="0"/>
            </a:endParaRPr>
          </a:p>
          <a:p>
            <a:pPr marL="0" indent="0">
              <a:buNone/>
            </a:pPr>
            <a:r>
              <a:rPr lang="en-GB" sz="2000" b="1" dirty="0">
                <a:latin typeface="Montserrat" panose="00000500000000000000" pitchFamily="50" charset="0"/>
              </a:rPr>
              <a:t>Changes with a view to improving flexibility:</a:t>
            </a:r>
          </a:p>
          <a:p>
            <a:r>
              <a:rPr lang="en-GB" sz="1900" dirty="0">
                <a:solidFill>
                  <a:schemeClr val="tx1"/>
                </a:solidFill>
                <a:latin typeface="Montserrat" panose="00000500000000000000" pitchFamily="50" charset="0"/>
              </a:rPr>
              <a:t>Embedding capability rather than time-based training </a:t>
            </a:r>
          </a:p>
          <a:p>
            <a:r>
              <a:rPr lang="en-GB" sz="1900" dirty="0">
                <a:solidFill>
                  <a:schemeClr val="tx1"/>
                </a:solidFill>
                <a:latin typeface="Montserrat" panose="00000500000000000000" pitchFamily="50" charset="0"/>
              </a:rPr>
              <a:t>Removal of the requirement to do six-month blocks (</a:t>
            </a:r>
            <a:r>
              <a:rPr lang="en-GB" sz="1900" dirty="0" err="1">
                <a:solidFill>
                  <a:schemeClr val="tx1"/>
                </a:solidFill>
                <a:latin typeface="Montserrat" panose="00000500000000000000" pitchFamily="50" charset="0"/>
              </a:rPr>
              <a:t>eg</a:t>
            </a:r>
            <a:r>
              <a:rPr lang="en-GB" sz="1900" dirty="0">
                <a:solidFill>
                  <a:schemeClr val="tx1"/>
                </a:solidFill>
                <a:latin typeface="Montserrat" panose="00000500000000000000" pitchFamily="50" charset="0"/>
              </a:rPr>
              <a:t> neonates, community child health).</a:t>
            </a:r>
          </a:p>
          <a:p>
            <a:r>
              <a:rPr lang="en-GB" sz="1900" dirty="0">
                <a:solidFill>
                  <a:schemeClr val="tx1"/>
                </a:solidFill>
                <a:latin typeface="Montserrat" panose="00000500000000000000" pitchFamily="50" charset="0"/>
              </a:rPr>
              <a:t>Mapping of similarities between sub-specialties so trainees can change pathway and count capabilities already achieved.</a:t>
            </a:r>
          </a:p>
          <a:p>
            <a:r>
              <a:rPr lang="en-GB" sz="1900" dirty="0">
                <a:solidFill>
                  <a:schemeClr val="tx1"/>
                </a:solidFill>
                <a:latin typeface="Montserrat" panose="00000500000000000000" pitchFamily="50" charset="0"/>
              </a:rPr>
              <a:t>Promotion of OOP (out of programme) opportunities </a:t>
            </a:r>
          </a:p>
          <a:p>
            <a:endParaRPr lang="en-GB" dirty="0"/>
          </a:p>
        </p:txBody>
      </p:sp>
      <p:sp>
        <p:nvSpPr>
          <p:cNvPr id="3" name="Title 2">
            <a:extLst>
              <a:ext uri="{FF2B5EF4-FFF2-40B4-BE49-F238E27FC236}">
                <a16:creationId xmlns:a16="http://schemas.microsoft.com/office/drawing/2014/main" id="{E54DD533-E2E5-AEE0-E284-8C67D354846A}"/>
              </a:ext>
            </a:extLst>
          </p:cNvPr>
          <p:cNvSpPr>
            <a:spLocks noGrp="1"/>
          </p:cNvSpPr>
          <p:nvPr>
            <p:ph type="title"/>
          </p:nvPr>
        </p:nvSpPr>
        <p:spPr/>
        <p:txBody>
          <a:bodyPr/>
          <a:lstStyle/>
          <a:p>
            <a:r>
              <a:rPr lang="en-GB" dirty="0"/>
              <a:t>Curriculum overview</a:t>
            </a:r>
          </a:p>
        </p:txBody>
      </p:sp>
    </p:spTree>
    <p:extLst>
      <p:ext uri="{BB962C8B-B14F-4D97-AF65-F5344CB8AC3E}">
        <p14:creationId xmlns:p14="http://schemas.microsoft.com/office/powerpoint/2010/main" val="15724442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a:extLst>
              <a:ext uri="{FF2B5EF4-FFF2-40B4-BE49-F238E27FC236}">
                <a16:creationId xmlns:a16="http://schemas.microsoft.com/office/drawing/2014/main" id="{97C8A67C-EE35-6E75-1B59-224D4E64CB15}"/>
              </a:ext>
            </a:extLst>
          </p:cNvPr>
          <p:cNvSpPr>
            <a:spLocks noGrp="1"/>
          </p:cNvSpPr>
          <p:nvPr>
            <p:ph type="title"/>
          </p:nvPr>
        </p:nvSpPr>
        <p:spPr>
          <a:xfrm>
            <a:off x="611188" y="276225"/>
            <a:ext cx="8229600" cy="1143000"/>
          </a:xfrm>
        </p:spPr>
        <p:txBody>
          <a:bodyPr>
            <a:noAutofit/>
          </a:bodyPr>
          <a:lstStyle/>
          <a:p>
            <a:r>
              <a:rPr lang="en-GB" sz="3200" dirty="0">
                <a:latin typeface="Montserrat" panose="00000500000000000000" pitchFamily="50" charset="0"/>
              </a:rPr>
              <a:t>Core Level – </a:t>
            </a:r>
            <a:br>
              <a:rPr lang="en-GB" sz="3200" dirty="0">
                <a:latin typeface="Montserrat" panose="00000500000000000000" pitchFamily="50" charset="0"/>
              </a:rPr>
            </a:br>
            <a:r>
              <a:rPr lang="en-GB" sz="3200" dirty="0">
                <a:latin typeface="Montserrat" panose="00000500000000000000" pitchFamily="50" charset="0"/>
              </a:rPr>
              <a:t>Curriculum Learning Outcome 2</a:t>
            </a:r>
          </a:p>
        </p:txBody>
      </p:sp>
      <p:graphicFrame>
        <p:nvGraphicFramePr>
          <p:cNvPr id="8" name="Content Placeholder 1">
            <a:extLst>
              <a:ext uri="{FF2B5EF4-FFF2-40B4-BE49-F238E27FC236}">
                <a16:creationId xmlns:a16="http://schemas.microsoft.com/office/drawing/2014/main" id="{91F77BBA-AE86-0335-7A61-4D67B7DDE7BF}"/>
              </a:ext>
            </a:extLst>
          </p:cNvPr>
          <p:cNvGraphicFramePr>
            <a:graphicFrameLocks noGrp="1"/>
          </p:cNvGraphicFramePr>
          <p:nvPr>
            <p:ph idx="1"/>
            <p:extLst>
              <p:ext uri="{D42A27DB-BD31-4B8C-83A1-F6EECF244321}">
                <p14:modId xmlns:p14="http://schemas.microsoft.com/office/powerpoint/2010/main" val="202012345"/>
              </p:ext>
            </p:extLst>
          </p:nvPr>
        </p:nvGraphicFramePr>
        <p:xfrm>
          <a:off x="155203" y="3074156"/>
          <a:ext cx="8830461" cy="3169032"/>
        </p:xfrm>
        <a:graphic>
          <a:graphicData uri="http://schemas.openxmlformats.org/drawingml/2006/table">
            <a:tbl>
              <a:tblPr firstRow="1" firstCol="1" bandRow="1">
                <a:tableStyleId>{5C22544A-7EE6-4342-B048-85BDC9FD1C3A}</a:tableStyleId>
              </a:tblPr>
              <a:tblGrid>
                <a:gridCol w="3327786">
                  <a:extLst>
                    <a:ext uri="{9D8B030D-6E8A-4147-A177-3AD203B41FA5}">
                      <a16:colId xmlns:a16="http://schemas.microsoft.com/office/drawing/2014/main" val="20001"/>
                    </a:ext>
                  </a:extLst>
                </a:gridCol>
                <a:gridCol w="5502675">
                  <a:extLst>
                    <a:ext uri="{9D8B030D-6E8A-4147-A177-3AD203B41FA5}">
                      <a16:colId xmlns:a16="http://schemas.microsoft.com/office/drawing/2014/main" val="20002"/>
                    </a:ext>
                  </a:extLst>
                </a:gridCol>
              </a:tblGrid>
              <a:tr h="155819">
                <a:tc>
                  <a:txBody>
                    <a:bodyPr/>
                    <a:lstStyle/>
                    <a:p>
                      <a:pPr>
                        <a:lnSpc>
                          <a:spcPct val="115000"/>
                        </a:lnSpc>
                        <a:spcAft>
                          <a:spcPts val="0"/>
                        </a:spcAft>
                      </a:pPr>
                      <a:r>
                        <a:rPr lang="en-GB" sz="1050" dirty="0">
                          <a:effectLst/>
                          <a:latin typeface="Montserrat" panose="00000500000000000000" pitchFamily="50" charset="0"/>
                        </a:rPr>
                        <a:t>Core Learning outcome </a:t>
                      </a:r>
                      <a:endParaRPr lang="en-GB" sz="1050" dirty="0">
                        <a:effectLst/>
                        <a:latin typeface="Montserrat" panose="00000500000000000000" pitchFamily="50" charset="0"/>
                        <a:ea typeface="Calibri"/>
                        <a:cs typeface="Arial" panose="020B0604020202020204" pitchFamily="34" charset="0"/>
                      </a:endParaRPr>
                    </a:p>
                  </a:txBody>
                  <a:tcPr marL="55007" marR="55007" marT="0" marB="0" anchor="ctr">
                    <a:solidFill>
                      <a:srgbClr val="002060"/>
                    </a:solidFill>
                  </a:tcPr>
                </a:tc>
                <a:tc>
                  <a:txBody>
                    <a:bodyPr/>
                    <a:lstStyle/>
                    <a:p>
                      <a:pPr>
                        <a:lnSpc>
                          <a:spcPct val="115000"/>
                        </a:lnSpc>
                        <a:spcAft>
                          <a:spcPts val="0"/>
                        </a:spcAft>
                      </a:pPr>
                      <a:r>
                        <a:rPr lang="en-GB" sz="1050" dirty="0">
                          <a:effectLst/>
                          <a:latin typeface="Montserrat" panose="00000500000000000000" pitchFamily="50" charset="0"/>
                        </a:rPr>
                        <a:t>Key capabilities</a:t>
                      </a:r>
                      <a:endParaRPr lang="en-GB" sz="1050" dirty="0">
                        <a:effectLst/>
                        <a:latin typeface="Montserrat" panose="00000500000000000000" pitchFamily="50" charset="0"/>
                        <a:ea typeface="Calibri"/>
                        <a:cs typeface="Arial" panose="020B0604020202020204" pitchFamily="34" charset="0"/>
                      </a:endParaRPr>
                    </a:p>
                  </a:txBody>
                  <a:tcPr marL="55007" marR="55007" marT="0" marB="0" anchor="ctr">
                    <a:solidFill>
                      <a:srgbClr val="002060"/>
                    </a:solidFill>
                  </a:tcPr>
                </a:tc>
                <a:extLst>
                  <a:ext uri="{0D108BD9-81ED-4DB2-BD59-A6C34878D82A}">
                    <a16:rowId xmlns:a16="http://schemas.microsoft.com/office/drawing/2014/main" val="10000"/>
                  </a:ext>
                </a:extLst>
              </a:tr>
              <a:tr h="2749300">
                <a:tc>
                  <a:txBody>
                    <a:bodyPr/>
                    <a:lstStyle/>
                    <a:p>
                      <a:pPr>
                        <a:lnSpc>
                          <a:spcPct val="115000"/>
                        </a:lnSpc>
                        <a:spcAft>
                          <a:spcPts val="400"/>
                        </a:spcAft>
                      </a:pPr>
                      <a:endParaRPr lang="en-GB" sz="1050" dirty="0">
                        <a:effectLst/>
                        <a:latin typeface="Montserrat" panose="00000500000000000000" pitchFamily="50" charset="0"/>
                      </a:endParaRPr>
                    </a:p>
                    <a:p>
                      <a:pPr>
                        <a:lnSpc>
                          <a:spcPct val="115000"/>
                        </a:lnSpc>
                        <a:spcAft>
                          <a:spcPts val="400"/>
                        </a:spcAft>
                      </a:pPr>
                      <a:r>
                        <a:rPr lang="en-GB" sz="1050" dirty="0">
                          <a:effectLst/>
                          <a:latin typeface="Montserrat" panose="00000500000000000000" pitchFamily="50" charset="0"/>
                        </a:rPr>
                        <a:t>Develops effective professional relationships with babies, children, young people and their families/carers as well as colleagues, enabling active participation in planning and implementation of care plans – this will include demonstrating listening skills, cultural awareness and sensitivity; communicating effectively in the written form by means of clear, legible and accurate written and digital records.</a:t>
                      </a:r>
                      <a:endParaRPr lang="en-GB" sz="1050" dirty="0">
                        <a:effectLst/>
                        <a:latin typeface="Montserrat" panose="00000500000000000000" pitchFamily="50" charset="0"/>
                        <a:ea typeface="Calibri"/>
                        <a:cs typeface="Arial" panose="020B0604020202020204" pitchFamily="34" charset="0"/>
                      </a:endParaRPr>
                    </a:p>
                  </a:txBody>
                  <a:tcPr marL="68580" marR="68580" marT="0" marB="0">
                    <a:solidFill>
                      <a:srgbClr val="002060"/>
                    </a:solidFill>
                  </a:tcPr>
                </a:tc>
                <a:tc>
                  <a:txBody>
                    <a:bodyPr/>
                    <a:lstStyle/>
                    <a:p>
                      <a:pPr marL="171450" lvl="0" indent="-171450">
                        <a:lnSpc>
                          <a:spcPct val="115000"/>
                        </a:lnSpc>
                        <a:spcAft>
                          <a:spcPts val="400"/>
                        </a:spcAft>
                        <a:buFont typeface="Arial" panose="020B0604020202020204" pitchFamily="34" charset="0"/>
                        <a:buChar char="•"/>
                      </a:pPr>
                      <a:r>
                        <a:rPr lang="en-GB" sz="1050" dirty="0">
                          <a:effectLst/>
                          <a:latin typeface="Montserrat" panose="00000500000000000000" pitchFamily="50" charset="0"/>
                          <a:ea typeface="Calibri"/>
                          <a:cs typeface="Arial" panose="020B0604020202020204" pitchFamily="34" charset="0"/>
                        </a:rPr>
                        <a:t>Understands the principles of participation in decision making for children, young people and their parents in the process of improving their health. </a:t>
                      </a:r>
                    </a:p>
                    <a:p>
                      <a:pPr marL="171450" lvl="0" indent="-171450">
                        <a:lnSpc>
                          <a:spcPct val="115000"/>
                        </a:lnSpc>
                        <a:spcAft>
                          <a:spcPts val="400"/>
                        </a:spcAft>
                        <a:buFont typeface="Arial" panose="020B0604020202020204" pitchFamily="34" charset="0"/>
                        <a:buChar char="•"/>
                      </a:pPr>
                      <a:r>
                        <a:rPr lang="en-GB" sz="1050" dirty="0">
                          <a:effectLst/>
                          <a:latin typeface="Montserrat" panose="00000500000000000000" pitchFamily="50" charset="0"/>
                          <a:ea typeface="Calibri"/>
                          <a:cs typeface="Arial" panose="020B0604020202020204" pitchFamily="34" charset="0"/>
                        </a:rPr>
                        <a:t>Demonstrates excellent communication skills, both spoken and written (including electronic notes) with children, young people, families and colleagues.</a:t>
                      </a:r>
                    </a:p>
                    <a:p>
                      <a:pPr marL="171450" lvl="0" indent="-171450">
                        <a:lnSpc>
                          <a:spcPct val="115000"/>
                        </a:lnSpc>
                        <a:spcAft>
                          <a:spcPts val="400"/>
                        </a:spcAft>
                        <a:buFont typeface="Arial" panose="020B0604020202020204" pitchFamily="34" charset="0"/>
                        <a:buChar char="•"/>
                      </a:pPr>
                      <a:r>
                        <a:rPr lang="en-GB" sz="1050" dirty="0">
                          <a:effectLst/>
                          <a:latin typeface="Montserrat" panose="00000500000000000000" pitchFamily="50" charset="0"/>
                          <a:ea typeface="Calibri"/>
                          <a:cs typeface="Arial" panose="020B0604020202020204" pitchFamily="34" charset="0"/>
                        </a:rPr>
                        <a:t>Demonstrates excellent communication and interpersonal skills to enable effective collaboration with children, young people and their families, including colleagues in multi-disciplinary teams (MDTs).</a:t>
                      </a:r>
                    </a:p>
                    <a:p>
                      <a:pPr marL="171450" lvl="0" indent="-171450">
                        <a:lnSpc>
                          <a:spcPct val="115000"/>
                        </a:lnSpc>
                        <a:spcAft>
                          <a:spcPts val="400"/>
                        </a:spcAft>
                        <a:buFont typeface="Arial" panose="020B0604020202020204" pitchFamily="34" charset="0"/>
                        <a:buChar char="•"/>
                      </a:pPr>
                      <a:r>
                        <a:rPr lang="en-GB" sz="1050" dirty="0">
                          <a:effectLst/>
                          <a:latin typeface="Montserrat" panose="00000500000000000000" pitchFamily="50" charset="0"/>
                          <a:ea typeface="Calibri"/>
                          <a:cs typeface="Arial" panose="020B0604020202020204" pitchFamily="34" charset="0"/>
                        </a:rPr>
                        <a:t>Demonstrates courtesy and respect for different cultures and those with protected characteristics. </a:t>
                      </a:r>
                    </a:p>
                    <a:p>
                      <a:pPr marL="171450" lvl="0" indent="-171450">
                        <a:lnSpc>
                          <a:spcPct val="115000"/>
                        </a:lnSpc>
                        <a:spcAft>
                          <a:spcPts val="400"/>
                        </a:spcAft>
                        <a:buFont typeface="Arial" panose="020B0604020202020204" pitchFamily="34" charset="0"/>
                        <a:buChar char="•"/>
                      </a:pPr>
                      <a:r>
                        <a:rPr lang="en-GB" sz="1050" dirty="0">
                          <a:effectLst/>
                          <a:latin typeface="Montserrat" panose="00000500000000000000" pitchFamily="50" charset="0"/>
                          <a:ea typeface="Calibri"/>
                          <a:cs typeface="Arial" panose="020B0604020202020204" pitchFamily="34" charset="0"/>
                        </a:rPr>
                        <a:t>Responds appropriately and empathises with children, young people and their families in dealing with conflict and/or those who are experiencing difficulty, anxiety or distress.</a:t>
                      </a:r>
                    </a:p>
                    <a:p>
                      <a:pPr marL="171450" lvl="0" indent="-171450">
                        <a:lnSpc>
                          <a:spcPct val="115000"/>
                        </a:lnSpc>
                        <a:spcAft>
                          <a:spcPts val="400"/>
                        </a:spcAft>
                        <a:buFont typeface="Arial" panose="020B0604020202020204" pitchFamily="34" charset="0"/>
                        <a:buChar char="•"/>
                      </a:pPr>
                      <a:r>
                        <a:rPr lang="en-GB" sz="1050" dirty="0">
                          <a:effectLst/>
                          <a:latin typeface="Montserrat" panose="00000500000000000000" pitchFamily="50" charset="0"/>
                          <a:ea typeface="Calibri"/>
                          <a:cs typeface="Arial" panose="020B0604020202020204" pitchFamily="34" charset="0"/>
                        </a:rPr>
                        <a:t>Manages the communication of a range of differential diagnoses and where the management plan will be uncertain. </a:t>
                      </a:r>
                    </a:p>
                  </a:txBody>
                  <a:tcPr marL="68580" marR="68580" marT="0" marB="0"/>
                </a:tc>
                <a:extLst>
                  <a:ext uri="{0D108BD9-81ED-4DB2-BD59-A6C34878D82A}">
                    <a16:rowId xmlns:a16="http://schemas.microsoft.com/office/drawing/2014/main" val="10001"/>
                  </a:ext>
                </a:extLst>
              </a:tr>
            </a:tbl>
          </a:graphicData>
        </a:graphic>
      </p:graphicFrame>
      <p:sp>
        <p:nvSpPr>
          <p:cNvPr id="10" name="TextBox 9">
            <a:extLst>
              <a:ext uri="{FF2B5EF4-FFF2-40B4-BE49-F238E27FC236}">
                <a16:creationId xmlns:a16="http://schemas.microsoft.com/office/drawing/2014/main" id="{4AFB603B-16FE-2C22-F4FF-E99B8A434E45}"/>
              </a:ext>
            </a:extLst>
          </p:cNvPr>
          <p:cNvSpPr txBox="1"/>
          <p:nvPr/>
        </p:nvSpPr>
        <p:spPr>
          <a:xfrm>
            <a:off x="654107" y="1523415"/>
            <a:ext cx="8143761" cy="1446550"/>
          </a:xfrm>
          <a:prstGeom prst="rect">
            <a:avLst/>
          </a:prstGeom>
          <a:noFill/>
        </p:spPr>
        <p:txBody>
          <a:bodyPr wrap="square">
            <a:spAutoFit/>
          </a:bodyPr>
          <a:lstStyle/>
          <a:p>
            <a:r>
              <a:rPr lang="en-GB" sz="1100" dirty="0">
                <a:latin typeface="Montserrat" panose="00000500000000000000" pitchFamily="50" charset="0"/>
              </a:rPr>
              <a:t>This domain requires trainees must develop strong communication skills to navigate the complexities of paediatric practice. This includes key consultation techniques, fostering partnerships, managing difficult situations, and collaborating with healthcare teams. Effective written communication is also essential, ensuring clear, accurate records. </a:t>
            </a:r>
          </a:p>
          <a:p>
            <a:endParaRPr lang="en-GB" sz="1100" dirty="0">
              <a:latin typeface="Montserrat" panose="00000500000000000000" pitchFamily="50" charset="0"/>
            </a:endParaRPr>
          </a:p>
          <a:p>
            <a:r>
              <a:rPr lang="en-GB" sz="1100" dirty="0">
                <a:latin typeface="Montserrat" panose="00000500000000000000" pitchFamily="50" charset="0"/>
              </a:rPr>
              <a:t>Throughout training, trainees must demonstrate respect, cultural awareness, and professionalism. By the end of core training, they should be capable of handling more complex discussions and producing acceptable written reports, though legal reports may still require supervision.</a:t>
            </a:r>
          </a:p>
        </p:txBody>
      </p:sp>
    </p:spTree>
    <p:extLst>
      <p:ext uri="{BB962C8B-B14F-4D97-AF65-F5344CB8AC3E}">
        <p14:creationId xmlns:p14="http://schemas.microsoft.com/office/powerpoint/2010/main" val="30662097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F0BBA8-8AA1-9268-F117-91DBB274426E}"/>
            </a:ext>
          </a:extLst>
        </p:cNvPr>
        <p:cNvGrpSpPr/>
        <p:nvPr/>
      </p:nvGrpSpPr>
      <p:grpSpPr>
        <a:xfrm>
          <a:off x="0" y="0"/>
          <a:ext cx="0" cy="0"/>
          <a:chOff x="0" y="0"/>
          <a:chExt cx="0" cy="0"/>
        </a:xfrm>
      </p:grpSpPr>
      <p:sp>
        <p:nvSpPr>
          <p:cNvPr id="4" name="Title 4">
            <a:extLst>
              <a:ext uri="{FF2B5EF4-FFF2-40B4-BE49-F238E27FC236}">
                <a16:creationId xmlns:a16="http://schemas.microsoft.com/office/drawing/2014/main" id="{2F340E5C-B068-601B-6AE8-7D3B7E579C2F}"/>
              </a:ext>
            </a:extLst>
          </p:cNvPr>
          <p:cNvSpPr>
            <a:spLocks noGrp="1"/>
          </p:cNvSpPr>
          <p:nvPr>
            <p:ph type="title"/>
          </p:nvPr>
        </p:nvSpPr>
        <p:spPr>
          <a:xfrm>
            <a:off x="611188" y="276225"/>
            <a:ext cx="8229600" cy="1143000"/>
          </a:xfrm>
        </p:spPr>
        <p:txBody>
          <a:bodyPr>
            <a:noAutofit/>
          </a:bodyPr>
          <a:lstStyle/>
          <a:p>
            <a:r>
              <a:rPr lang="en-GB" sz="3200" dirty="0">
                <a:latin typeface="Montserrat" panose="00000500000000000000" pitchFamily="50" charset="0"/>
              </a:rPr>
              <a:t>Specialty Level – </a:t>
            </a:r>
            <a:br>
              <a:rPr lang="en-GB" sz="3200" dirty="0">
                <a:latin typeface="Montserrat" panose="00000500000000000000" pitchFamily="50" charset="0"/>
              </a:rPr>
            </a:br>
            <a:r>
              <a:rPr lang="en-GB" sz="3200" dirty="0">
                <a:latin typeface="Montserrat" panose="00000500000000000000" pitchFamily="50" charset="0"/>
              </a:rPr>
              <a:t>Curriculum Learning Outcome 2</a:t>
            </a:r>
          </a:p>
        </p:txBody>
      </p:sp>
      <p:graphicFrame>
        <p:nvGraphicFramePr>
          <p:cNvPr id="8" name="Content Placeholder 1">
            <a:extLst>
              <a:ext uri="{FF2B5EF4-FFF2-40B4-BE49-F238E27FC236}">
                <a16:creationId xmlns:a16="http://schemas.microsoft.com/office/drawing/2014/main" id="{B37740C3-1E43-C1C3-955F-681250BD845B}"/>
              </a:ext>
            </a:extLst>
          </p:cNvPr>
          <p:cNvGraphicFramePr>
            <a:graphicFrameLocks noGrp="1"/>
          </p:cNvGraphicFramePr>
          <p:nvPr>
            <p:ph idx="1"/>
            <p:extLst>
              <p:ext uri="{D42A27DB-BD31-4B8C-83A1-F6EECF244321}">
                <p14:modId xmlns:p14="http://schemas.microsoft.com/office/powerpoint/2010/main" val="1269729452"/>
              </p:ext>
            </p:extLst>
          </p:nvPr>
        </p:nvGraphicFramePr>
        <p:xfrm>
          <a:off x="684595" y="2996952"/>
          <a:ext cx="7774810" cy="3240359"/>
        </p:xfrm>
        <a:graphic>
          <a:graphicData uri="http://schemas.openxmlformats.org/drawingml/2006/table">
            <a:tbl>
              <a:tblPr firstRow="1" firstCol="1" bandRow="1">
                <a:tableStyleId>{5C22544A-7EE6-4342-B048-85BDC9FD1C3A}</a:tableStyleId>
              </a:tblPr>
              <a:tblGrid>
                <a:gridCol w="2929961">
                  <a:extLst>
                    <a:ext uri="{9D8B030D-6E8A-4147-A177-3AD203B41FA5}">
                      <a16:colId xmlns:a16="http://schemas.microsoft.com/office/drawing/2014/main" val="20001"/>
                    </a:ext>
                  </a:extLst>
                </a:gridCol>
                <a:gridCol w="4844849">
                  <a:extLst>
                    <a:ext uri="{9D8B030D-6E8A-4147-A177-3AD203B41FA5}">
                      <a16:colId xmlns:a16="http://schemas.microsoft.com/office/drawing/2014/main" val="20002"/>
                    </a:ext>
                  </a:extLst>
                </a:gridCol>
              </a:tblGrid>
              <a:tr h="310714">
                <a:tc>
                  <a:txBody>
                    <a:bodyPr/>
                    <a:lstStyle/>
                    <a:p>
                      <a:pPr>
                        <a:lnSpc>
                          <a:spcPct val="115000"/>
                        </a:lnSpc>
                        <a:spcAft>
                          <a:spcPts val="0"/>
                        </a:spcAft>
                      </a:pPr>
                      <a:r>
                        <a:rPr lang="en-GB" sz="1050" dirty="0">
                          <a:effectLst/>
                          <a:latin typeface="Montserrat" panose="00000500000000000000" pitchFamily="50" charset="0"/>
                        </a:rPr>
                        <a:t>Specialty Learning outcome </a:t>
                      </a:r>
                      <a:endParaRPr lang="en-GB" sz="1050" dirty="0">
                        <a:effectLst/>
                        <a:latin typeface="Montserrat" panose="00000500000000000000" pitchFamily="50" charset="0"/>
                        <a:ea typeface="Calibri"/>
                        <a:cs typeface="Arial" panose="020B0604020202020204" pitchFamily="34" charset="0"/>
                      </a:endParaRPr>
                    </a:p>
                  </a:txBody>
                  <a:tcPr marL="55007" marR="55007" marT="0" marB="0" anchor="ctr">
                    <a:solidFill>
                      <a:srgbClr val="002060"/>
                    </a:solidFill>
                  </a:tcPr>
                </a:tc>
                <a:tc>
                  <a:txBody>
                    <a:bodyPr/>
                    <a:lstStyle/>
                    <a:p>
                      <a:pPr>
                        <a:lnSpc>
                          <a:spcPct val="115000"/>
                        </a:lnSpc>
                        <a:spcAft>
                          <a:spcPts val="0"/>
                        </a:spcAft>
                      </a:pPr>
                      <a:r>
                        <a:rPr lang="en-GB" sz="1050" dirty="0">
                          <a:effectLst/>
                          <a:latin typeface="Montserrat" panose="00000500000000000000" pitchFamily="50" charset="0"/>
                        </a:rPr>
                        <a:t>Key capabilities</a:t>
                      </a:r>
                      <a:endParaRPr lang="en-GB" sz="1050" dirty="0">
                        <a:effectLst/>
                        <a:latin typeface="Montserrat" panose="00000500000000000000" pitchFamily="50" charset="0"/>
                        <a:ea typeface="Calibri"/>
                        <a:cs typeface="Arial" panose="020B0604020202020204" pitchFamily="34" charset="0"/>
                      </a:endParaRPr>
                    </a:p>
                  </a:txBody>
                  <a:tcPr marL="55007" marR="55007" marT="0" marB="0" anchor="ctr">
                    <a:solidFill>
                      <a:srgbClr val="002060"/>
                    </a:solidFill>
                  </a:tcPr>
                </a:tc>
                <a:extLst>
                  <a:ext uri="{0D108BD9-81ED-4DB2-BD59-A6C34878D82A}">
                    <a16:rowId xmlns:a16="http://schemas.microsoft.com/office/drawing/2014/main" val="10000"/>
                  </a:ext>
                </a:extLst>
              </a:tr>
              <a:tr h="2929645">
                <a:tc>
                  <a:txBody>
                    <a:bodyPr/>
                    <a:lstStyle/>
                    <a:p>
                      <a:pPr>
                        <a:lnSpc>
                          <a:spcPct val="115000"/>
                        </a:lnSpc>
                        <a:spcAft>
                          <a:spcPts val="400"/>
                        </a:spcAft>
                      </a:pPr>
                      <a:endParaRPr lang="en-GB" sz="1050" dirty="0">
                        <a:effectLst/>
                        <a:latin typeface="Montserrat" panose="00000500000000000000" pitchFamily="50" charset="0"/>
                      </a:endParaRPr>
                    </a:p>
                    <a:p>
                      <a:pPr>
                        <a:lnSpc>
                          <a:spcPct val="115000"/>
                        </a:lnSpc>
                        <a:spcAft>
                          <a:spcPts val="400"/>
                        </a:spcAft>
                      </a:pPr>
                      <a:r>
                        <a:rPr lang="en-GB" sz="1050" dirty="0">
                          <a:effectLst/>
                          <a:latin typeface="Montserrat" panose="00000500000000000000" pitchFamily="50" charset="0"/>
                        </a:rPr>
                        <a:t>Applies communication skills in a range of contexts, for example, in multi-disciplinary teams (MDTs), with children, young people, families/ carers, external agencies and other professionals, across a range of media, including legal and child protection reports.</a:t>
                      </a:r>
                      <a:endParaRPr lang="en-GB" sz="1050" dirty="0">
                        <a:effectLst/>
                        <a:latin typeface="Montserrat" panose="00000500000000000000" pitchFamily="50" charset="0"/>
                        <a:ea typeface="Calibri"/>
                        <a:cs typeface="Arial" panose="020B0604020202020204" pitchFamily="34" charset="0"/>
                      </a:endParaRPr>
                    </a:p>
                  </a:txBody>
                  <a:tcPr marL="68580" marR="68580" marT="0" marB="0">
                    <a:solidFill>
                      <a:srgbClr val="002060"/>
                    </a:solidFill>
                  </a:tcPr>
                </a:tc>
                <a:tc>
                  <a:txBody>
                    <a:bodyPr/>
                    <a:lstStyle/>
                    <a:p>
                      <a:pPr marL="171450" lvl="0" indent="-171450">
                        <a:lnSpc>
                          <a:spcPct val="115000"/>
                        </a:lnSpc>
                        <a:spcAft>
                          <a:spcPts val="400"/>
                        </a:spcAft>
                        <a:buFont typeface="Arial" panose="020B0604020202020204" pitchFamily="34" charset="0"/>
                        <a:buChar char="•"/>
                      </a:pPr>
                      <a:endParaRPr lang="en-GB" sz="1050" dirty="0">
                        <a:effectLst/>
                        <a:latin typeface="Montserrat" panose="00000500000000000000" pitchFamily="50" charset="0"/>
                        <a:ea typeface="Calibri"/>
                        <a:cs typeface="Arial" panose="020B0604020202020204" pitchFamily="34" charset="0"/>
                      </a:endParaRPr>
                    </a:p>
                    <a:p>
                      <a:pPr marL="171450" lvl="0" indent="-171450">
                        <a:lnSpc>
                          <a:spcPct val="115000"/>
                        </a:lnSpc>
                        <a:spcAft>
                          <a:spcPts val="400"/>
                        </a:spcAft>
                        <a:buFont typeface="Arial" panose="020B0604020202020204" pitchFamily="34" charset="0"/>
                        <a:buChar char="•"/>
                      </a:pPr>
                      <a:r>
                        <a:rPr lang="en-GB" sz="1050" dirty="0">
                          <a:effectLst/>
                          <a:latin typeface="Montserrat" panose="00000500000000000000" pitchFamily="50" charset="0"/>
                          <a:ea typeface="Calibri"/>
                          <a:cs typeface="Arial" panose="020B0604020202020204" pitchFamily="34" charset="0"/>
                        </a:rPr>
                        <a:t>Effectively communicates with the multi-disciplinary team (MDT), children, young people and their families, where there is a range of differential diagnoses and management is uncertain. </a:t>
                      </a:r>
                    </a:p>
                    <a:p>
                      <a:pPr marL="171450" lvl="0" indent="-171450">
                        <a:lnSpc>
                          <a:spcPct val="115000"/>
                        </a:lnSpc>
                        <a:spcAft>
                          <a:spcPts val="400"/>
                        </a:spcAft>
                        <a:buFont typeface="Arial" panose="020B0604020202020204" pitchFamily="34" charset="0"/>
                        <a:buChar char="•"/>
                      </a:pPr>
                      <a:r>
                        <a:rPr lang="en-GB" sz="1050" dirty="0">
                          <a:effectLst/>
                          <a:latin typeface="Montserrat" panose="00000500000000000000" pitchFamily="50" charset="0"/>
                          <a:ea typeface="Calibri"/>
                          <a:cs typeface="Arial" panose="020B0604020202020204" pitchFamily="34" charset="0"/>
                        </a:rPr>
                        <a:t>Models and teaches effective active listening skills in consultation with children and young people. </a:t>
                      </a:r>
                    </a:p>
                    <a:p>
                      <a:pPr marL="171450" lvl="0" indent="-171450">
                        <a:lnSpc>
                          <a:spcPct val="115000"/>
                        </a:lnSpc>
                        <a:spcAft>
                          <a:spcPts val="400"/>
                        </a:spcAft>
                        <a:buFont typeface="Arial" panose="020B0604020202020204" pitchFamily="34" charset="0"/>
                        <a:buChar char="•"/>
                      </a:pPr>
                      <a:r>
                        <a:rPr lang="en-GB" sz="1050" dirty="0">
                          <a:effectLst/>
                          <a:latin typeface="Montserrat" panose="00000500000000000000" pitchFamily="50" charset="0"/>
                          <a:ea typeface="Calibri"/>
                          <a:cs typeface="Arial" panose="020B0604020202020204" pitchFamily="34" charset="0"/>
                        </a:rPr>
                        <a:t>Demonstrates to others how to manage an effective consultation, including communicating a diagnosis and prognosis effectively to children, young people and their families. </a:t>
                      </a:r>
                    </a:p>
                    <a:p>
                      <a:pPr marL="171450" lvl="0" indent="-171450">
                        <a:lnSpc>
                          <a:spcPct val="115000"/>
                        </a:lnSpc>
                        <a:spcAft>
                          <a:spcPts val="400"/>
                        </a:spcAft>
                        <a:buFont typeface="Arial" panose="020B0604020202020204" pitchFamily="34" charset="0"/>
                        <a:buChar char="•"/>
                      </a:pPr>
                      <a:r>
                        <a:rPr lang="en-GB" sz="1050" dirty="0">
                          <a:effectLst/>
                          <a:latin typeface="Montserrat" panose="00000500000000000000" pitchFamily="50" charset="0"/>
                          <a:ea typeface="Calibri"/>
                          <a:cs typeface="Arial" panose="020B0604020202020204" pitchFamily="34" charset="0"/>
                        </a:rPr>
                        <a:t>Leads MDT in a range of situations with children, young people and their families, including challenging circumstances. </a:t>
                      </a:r>
                    </a:p>
                    <a:p>
                      <a:pPr marL="171450" lvl="0" indent="-171450">
                        <a:lnSpc>
                          <a:spcPct val="115000"/>
                        </a:lnSpc>
                        <a:spcAft>
                          <a:spcPts val="400"/>
                        </a:spcAft>
                        <a:buFont typeface="Arial" panose="020B0604020202020204" pitchFamily="34" charset="0"/>
                        <a:buChar char="•"/>
                      </a:pPr>
                      <a:r>
                        <a:rPr lang="en-GB" sz="1050" dirty="0">
                          <a:effectLst/>
                          <a:latin typeface="Montserrat" panose="00000500000000000000" pitchFamily="50" charset="0"/>
                          <a:ea typeface="Calibri"/>
                          <a:cs typeface="Arial" panose="020B0604020202020204" pitchFamily="34" charset="0"/>
                        </a:rPr>
                        <a:t>Demonstrates effective communication with external agencies, including authoring legal documents and child protection reports.</a:t>
                      </a:r>
                    </a:p>
                  </a:txBody>
                  <a:tcPr marL="68580" marR="68580" marT="0" marB="0"/>
                </a:tc>
                <a:extLst>
                  <a:ext uri="{0D108BD9-81ED-4DB2-BD59-A6C34878D82A}">
                    <a16:rowId xmlns:a16="http://schemas.microsoft.com/office/drawing/2014/main" val="10001"/>
                  </a:ext>
                </a:extLst>
              </a:tr>
            </a:tbl>
          </a:graphicData>
        </a:graphic>
      </p:graphicFrame>
      <p:sp>
        <p:nvSpPr>
          <p:cNvPr id="3" name="TextBox 2">
            <a:extLst>
              <a:ext uri="{FF2B5EF4-FFF2-40B4-BE49-F238E27FC236}">
                <a16:creationId xmlns:a16="http://schemas.microsoft.com/office/drawing/2014/main" id="{0B106FBF-1DCB-6A75-E6CD-BDEC0F494B39}"/>
              </a:ext>
            </a:extLst>
          </p:cNvPr>
          <p:cNvSpPr txBox="1"/>
          <p:nvPr/>
        </p:nvSpPr>
        <p:spPr>
          <a:xfrm>
            <a:off x="684594" y="1628800"/>
            <a:ext cx="7919853" cy="1200329"/>
          </a:xfrm>
          <a:prstGeom prst="rect">
            <a:avLst/>
          </a:prstGeom>
          <a:noFill/>
        </p:spPr>
        <p:txBody>
          <a:bodyPr wrap="square">
            <a:spAutoFit/>
          </a:bodyPr>
          <a:lstStyle/>
          <a:p>
            <a:r>
              <a:rPr lang="en-GB" sz="1200" dirty="0">
                <a:latin typeface="Montserrat" panose="00000500000000000000" pitchFamily="50" charset="0"/>
              </a:rPr>
              <a:t>Within this domain, the trainee will work increasingly in an unsupervised role within multidisciplinary teams and apply communication skills with children, young people and families/ carers in a range of environments and challenging situations. </a:t>
            </a:r>
          </a:p>
          <a:p>
            <a:endParaRPr lang="en-GB" sz="1200" dirty="0">
              <a:latin typeface="Montserrat" panose="00000500000000000000" pitchFamily="50" charset="0"/>
            </a:endParaRPr>
          </a:p>
          <a:p>
            <a:r>
              <a:rPr lang="en-GB" sz="1200" dirty="0">
                <a:latin typeface="Montserrat" panose="00000500000000000000" pitchFamily="50" charset="0"/>
              </a:rPr>
              <a:t>Communication skills will be developed across the entire range of paediatric healthcare settings and all levels of complexity.</a:t>
            </a:r>
          </a:p>
        </p:txBody>
      </p:sp>
    </p:spTree>
    <p:extLst>
      <p:ext uri="{BB962C8B-B14F-4D97-AF65-F5344CB8AC3E}">
        <p14:creationId xmlns:p14="http://schemas.microsoft.com/office/powerpoint/2010/main" val="42064723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p:cNvGraphicFramePr>
            <a:graphicFrameLocks noGrp="1"/>
          </p:cNvGraphicFramePr>
          <p:nvPr>
            <p:ph idx="1"/>
            <p:extLst>
              <p:ext uri="{D42A27DB-BD31-4B8C-83A1-F6EECF244321}">
                <p14:modId xmlns:p14="http://schemas.microsoft.com/office/powerpoint/2010/main" val="2675900890"/>
              </p:ext>
            </p:extLst>
          </p:nvPr>
        </p:nvGraphicFramePr>
        <p:xfrm>
          <a:off x="457200" y="1556792"/>
          <a:ext cx="8229600" cy="50251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itle 4">
            <a:extLst>
              <a:ext uri="{FF2B5EF4-FFF2-40B4-BE49-F238E27FC236}">
                <a16:creationId xmlns:a16="http://schemas.microsoft.com/office/drawing/2014/main" id="{480DB995-E90F-4F26-A771-8AF0E55DF500}"/>
              </a:ext>
            </a:extLst>
          </p:cNvPr>
          <p:cNvSpPr>
            <a:spLocks noGrp="1"/>
          </p:cNvSpPr>
          <p:nvPr>
            <p:ph type="title"/>
          </p:nvPr>
        </p:nvSpPr>
        <p:spPr/>
        <p:txBody>
          <a:bodyPr/>
          <a:lstStyle/>
          <a:p>
            <a:r>
              <a:rPr lang="en-GB" dirty="0">
                <a:latin typeface="Montserrat" panose="00000500000000000000" pitchFamily="50" charset="0"/>
              </a:rPr>
              <a:t>Underpinning knowledge</a:t>
            </a:r>
          </a:p>
        </p:txBody>
      </p:sp>
    </p:spTree>
    <p:extLst>
      <p:ext uri="{BB962C8B-B14F-4D97-AF65-F5344CB8AC3E}">
        <p14:creationId xmlns:p14="http://schemas.microsoft.com/office/powerpoint/2010/main" val="40018323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a:latin typeface="Montserrat" panose="00000500000000000000" pitchFamily="50" charset="0"/>
              </a:rPr>
              <a:t>Getting the basics right</a:t>
            </a:r>
          </a:p>
        </p:txBody>
      </p:sp>
      <p:pic>
        <p:nvPicPr>
          <p:cNvPr id="3075"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238250" y="2924944"/>
            <a:ext cx="6667500" cy="1781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821140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FA67CD3-AB4E-4A7A-BEB8-53C445D8C4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60045"/>
            <a:ext cx="4694659" cy="573405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pic>
        <p:nvPicPr>
          <p:cNvPr id="12" name="Picture 11">
            <a:extLst>
              <a:ext uri="{FF2B5EF4-FFF2-40B4-BE49-F238E27FC236}">
                <a16:creationId xmlns:a16="http://schemas.microsoft.com/office/drawing/2014/main" id="{07CF545F-9C2E-4446-97CD-AD92990C2B6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r="10299"/>
          <a:stretch/>
        </p:blipFill>
        <p:spPr>
          <a:xfrm>
            <a:off x="-1" y="857250"/>
            <a:ext cx="9144001" cy="5734050"/>
          </a:xfrm>
          <a:prstGeom prst="rect">
            <a:avLst/>
          </a:prstGeom>
        </p:spPr>
      </p:pic>
      <p:sp>
        <p:nvSpPr>
          <p:cNvPr id="3" name="Title 2">
            <a:extLst>
              <a:ext uri="{FF2B5EF4-FFF2-40B4-BE49-F238E27FC236}">
                <a16:creationId xmlns:a16="http://schemas.microsoft.com/office/drawing/2014/main" id="{946A51FC-3514-4B44-AAC2-C626A5AF1F99}"/>
              </a:ext>
            </a:extLst>
          </p:cNvPr>
          <p:cNvSpPr>
            <a:spLocks noGrp="1"/>
          </p:cNvSpPr>
          <p:nvPr>
            <p:ph type="title"/>
          </p:nvPr>
        </p:nvSpPr>
        <p:spPr>
          <a:xfrm>
            <a:off x="4302423" y="521130"/>
            <a:ext cx="4392486" cy="1381125"/>
          </a:xfrm>
        </p:spPr>
        <p:txBody>
          <a:bodyPr vert="horz" lIns="91440" tIns="45720" rIns="91440" bIns="45720" rtlCol="0" anchor="ctr">
            <a:normAutofit fontScale="90000"/>
          </a:bodyPr>
          <a:lstStyle/>
          <a:p>
            <a:pPr>
              <a:lnSpc>
                <a:spcPct val="90000"/>
              </a:lnSpc>
            </a:pPr>
            <a:r>
              <a:rPr lang="en-US" sz="3100" kern="1200" dirty="0">
                <a:solidFill>
                  <a:srgbClr val="00B0F0"/>
                </a:solidFill>
                <a:latin typeface="Montserrat" panose="00000500000000000000" pitchFamily="50" charset="0"/>
                <a:cs typeface="+mj-cs"/>
              </a:rPr>
              <a:t>Guidance on communicating with CYP (GMC 2007)</a:t>
            </a:r>
          </a:p>
        </p:txBody>
      </p:sp>
      <p:sp>
        <p:nvSpPr>
          <p:cNvPr id="14" name="Freeform 62">
            <a:extLst>
              <a:ext uri="{FF2B5EF4-FFF2-40B4-BE49-F238E27FC236}">
                <a16:creationId xmlns:a16="http://schemas.microsoft.com/office/drawing/2014/main" id="{339C8D78-A644-462F-B674-F440635E53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25" y="1468363"/>
            <a:ext cx="4180922" cy="4515805"/>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85000"/>
                  </a:schemeClr>
                </a:gs>
                <a:gs pos="100000">
                  <a:schemeClr val="bg2">
                    <a:lumMod val="8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dirty="0"/>
          </a:p>
        </p:txBody>
      </p:sp>
      <p:pic>
        <p:nvPicPr>
          <p:cNvPr id="11" name="Graphic 6" descr="Chat">
            <a:extLst>
              <a:ext uri="{FF2B5EF4-FFF2-40B4-BE49-F238E27FC236}">
                <a16:creationId xmlns:a16="http://schemas.microsoft.com/office/drawing/2014/main" id="{5E2BC737-8F6A-4D9C-A5F2-4E4BAFB29D26}"/>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39267" y="2070894"/>
            <a:ext cx="3026740" cy="3026740"/>
          </a:xfrm>
          <a:prstGeom prst="rect">
            <a:avLst/>
          </a:prstGeom>
        </p:spPr>
      </p:pic>
      <p:sp>
        <p:nvSpPr>
          <p:cNvPr id="2" name="Content Placeholder 1">
            <a:extLst>
              <a:ext uri="{FF2B5EF4-FFF2-40B4-BE49-F238E27FC236}">
                <a16:creationId xmlns:a16="http://schemas.microsoft.com/office/drawing/2014/main" id="{9F64E5EA-4EC2-482F-BDCA-4B72EED7E9CE}"/>
              </a:ext>
            </a:extLst>
          </p:cNvPr>
          <p:cNvSpPr>
            <a:spLocks noGrp="1"/>
          </p:cNvSpPr>
          <p:nvPr>
            <p:ph idx="1"/>
          </p:nvPr>
        </p:nvSpPr>
        <p:spPr>
          <a:xfrm>
            <a:off x="4572000" y="2636912"/>
            <a:ext cx="4392487" cy="2927188"/>
          </a:xfrm>
        </p:spPr>
        <p:txBody>
          <a:bodyPr vert="horz" lIns="91440" tIns="45720" rIns="91440" bIns="45720" rtlCol="0" anchor="ctr">
            <a:normAutofit fontScale="92500"/>
          </a:bodyPr>
          <a:lstStyle/>
          <a:p>
            <a:pPr indent="-228600">
              <a:lnSpc>
                <a:spcPct val="90000"/>
              </a:lnSpc>
            </a:pPr>
            <a:r>
              <a:rPr lang="en-US" sz="2400" dirty="0">
                <a:solidFill>
                  <a:srgbClr val="002060"/>
                </a:solidFill>
                <a:latin typeface="Montserrat" panose="00000500000000000000" pitchFamily="50" charset="0"/>
                <a:cs typeface="+mn-cs"/>
              </a:rPr>
              <a:t>Treat CYP as individuals</a:t>
            </a:r>
          </a:p>
          <a:p>
            <a:pPr indent="-228600">
              <a:lnSpc>
                <a:spcPct val="90000"/>
              </a:lnSpc>
            </a:pPr>
            <a:r>
              <a:rPr lang="en-US" sz="2400" dirty="0">
                <a:solidFill>
                  <a:srgbClr val="002060"/>
                </a:solidFill>
                <a:latin typeface="Montserrat" panose="00000500000000000000" pitchFamily="50" charset="0"/>
                <a:cs typeface="+mn-cs"/>
              </a:rPr>
              <a:t>Listen to and respond to concerns.</a:t>
            </a:r>
          </a:p>
          <a:p>
            <a:pPr indent="-228600">
              <a:lnSpc>
                <a:spcPct val="90000"/>
              </a:lnSpc>
            </a:pPr>
            <a:r>
              <a:rPr lang="en-US" sz="2400" dirty="0">
                <a:solidFill>
                  <a:srgbClr val="002060"/>
                </a:solidFill>
                <a:latin typeface="Montserrat" panose="00000500000000000000" pitchFamily="50" charset="0"/>
                <a:cs typeface="+mn-cs"/>
              </a:rPr>
              <a:t>Give them information in a way that they understand.</a:t>
            </a:r>
          </a:p>
          <a:p>
            <a:pPr indent="-228600">
              <a:lnSpc>
                <a:spcPct val="90000"/>
              </a:lnSpc>
            </a:pPr>
            <a:r>
              <a:rPr lang="en-US" sz="2400" dirty="0">
                <a:solidFill>
                  <a:srgbClr val="002060"/>
                </a:solidFill>
                <a:latin typeface="Montserrat" panose="00000500000000000000" pitchFamily="50" charset="0"/>
                <a:cs typeface="+mn-cs"/>
              </a:rPr>
              <a:t>Work in partnership with CYP &amp; their families/carers.</a:t>
            </a:r>
          </a:p>
          <a:p>
            <a:pPr indent="-228600">
              <a:lnSpc>
                <a:spcPct val="90000"/>
              </a:lnSpc>
            </a:pPr>
            <a:endParaRPr lang="en-US" sz="1500" dirty="0">
              <a:solidFill>
                <a:srgbClr val="002060"/>
              </a:solidFill>
              <a:latin typeface="Montserrat" panose="00000500000000000000" pitchFamily="50" charset="0"/>
              <a:cs typeface="+mn-cs"/>
            </a:endParaRPr>
          </a:p>
        </p:txBody>
      </p:sp>
    </p:spTree>
    <p:extLst>
      <p:ext uri="{BB962C8B-B14F-4D97-AF65-F5344CB8AC3E}">
        <p14:creationId xmlns:p14="http://schemas.microsoft.com/office/powerpoint/2010/main" val="27018215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8" name="Picture 7" descr="A screenshot of a cell phone&#10;&#10;Description automatically generated">
            <a:extLst>
              <a:ext uri="{FF2B5EF4-FFF2-40B4-BE49-F238E27FC236}">
                <a16:creationId xmlns:a16="http://schemas.microsoft.com/office/drawing/2014/main" id="{E8A89FCC-EEB4-406F-9CB9-BF1F625690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2116" y="127131"/>
            <a:ext cx="3777835" cy="4683152"/>
          </a:xfrm>
          <a:prstGeom prst="rect">
            <a:avLst/>
          </a:prstGeom>
        </p:spPr>
      </p:pic>
      <p:sp>
        <p:nvSpPr>
          <p:cNvPr id="17" name="Rectangle 16">
            <a:extLst>
              <a:ext uri="{FF2B5EF4-FFF2-40B4-BE49-F238E27FC236}">
                <a16:creationId xmlns:a16="http://schemas.microsoft.com/office/drawing/2014/main" id="{72257994-BD97-4691-8B89-198A6D2BAB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918509"/>
            <a:ext cx="9144000" cy="1939491"/>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0AD8B1E-1ED6-4A62-A1A4-33ED1E8CECE1}"/>
              </a:ext>
            </a:extLst>
          </p:cNvPr>
          <p:cNvSpPr>
            <a:spLocks noGrp="1"/>
          </p:cNvSpPr>
          <p:nvPr>
            <p:ph type="title"/>
          </p:nvPr>
        </p:nvSpPr>
        <p:spPr>
          <a:xfrm>
            <a:off x="1200150" y="4720335"/>
            <a:ext cx="6743700" cy="1264762"/>
          </a:xfrm>
          <a:solidFill>
            <a:srgbClr val="FFFFFF"/>
          </a:solidFill>
          <a:ln w="38100">
            <a:solidFill>
              <a:srgbClr val="404040"/>
            </a:solidFill>
            <a:miter lim="800000"/>
          </a:ln>
        </p:spPr>
        <p:txBody>
          <a:bodyPr vert="horz" lIns="91440" tIns="45720" rIns="91440" bIns="45720" rtlCol="0" anchor="ctr">
            <a:noAutofit/>
          </a:bodyPr>
          <a:lstStyle/>
          <a:p>
            <a:pPr algn="ctr">
              <a:lnSpc>
                <a:spcPct val="90000"/>
              </a:lnSpc>
            </a:pPr>
            <a:r>
              <a:rPr lang="en-US" sz="2800" dirty="0">
                <a:solidFill>
                  <a:srgbClr val="404040"/>
                </a:solidFill>
                <a:latin typeface="Montserrat" panose="00000500000000000000" pitchFamily="50" charset="0"/>
                <a:cs typeface="+mj-cs"/>
              </a:rPr>
              <a:t>Approaches which influence communication with CYP and family</a:t>
            </a:r>
          </a:p>
        </p:txBody>
      </p:sp>
      <p:pic>
        <p:nvPicPr>
          <p:cNvPr id="12" name="Picture 11" descr="A group of people posing for a photo&#10;&#10;Description automatically generated">
            <a:extLst>
              <a:ext uri="{FF2B5EF4-FFF2-40B4-BE49-F238E27FC236}">
                <a16:creationId xmlns:a16="http://schemas.microsoft.com/office/drawing/2014/main" id="{AB461D56-8A31-4B20-992A-BCAEF169D52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55976" y="1213076"/>
            <a:ext cx="4568915" cy="2215924"/>
          </a:xfrm>
          <a:prstGeom prst="rect">
            <a:avLst/>
          </a:prstGeom>
        </p:spPr>
      </p:pic>
      <p:sp>
        <p:nvSpPr>
          <p:cNvPr id="15" name="TextBox 14">
            <a:extLst>
              <a:ext uri="{FF2B5EF4-FFF2-40B4-BE49-F238E27FC236}">
                <a16:creationId xmlns:a16="http://schemas.microsoft.com/office/drawing/2014/main" id="{90311356-09F8-4082-A3AB-787AE7E7E887}"/>
              </a:ext>
            </a:extLst>
          </p:cNvPr>
          <p:cNvSpPr txBox="1"/>
          <p:nvPr/>
        </p:nvSpPr>
        <p:spPr>
          <a:xfrm>
            <a:off x="4732221" y="3474502"/>
            <a:ext cx="3816424" cy="40011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GB" sz="2000" b="0" dirty="0">
                <a:solidFill>
                  <a:srgbClr val="002060"/>
                </a:solidFill>
                <a:latin typeface="Montserrat" panose="00000500000000000000" pitchFamily="50" charset="0"/>
                <a:cs typeface="Arial" panose="020B0604020202020204" pitchFamily="34" charset="0"/>
              </a:rPr>
              <a:t>Child-centred care</a:t>
            </a:r>
          </a:p>
        </p:txBody>
      </p:sp>
      <p:sp>
        <p:nvSpPr>
          <p:cNvPr id="7" name="Title 1">
            <a:extLst>
              <a:ext uri="{FF2B5EF4-FFF2-40B4-BE49-F238E27FC236}">
                <a16:creationId xmlns:a16="http://schemas.microsoft.com/office/drawing/2014/main" id="{F0DEAF1B-2572-4017-B4FF-77C877C72E1A}"/>
              </a:ext>
            </a:extLst>
          </p:cNvPr>
          <p:cNvSpPr txBox="1">
            <a:spLocks/>
          </p:cNvSpPr>
          <p:nvPr/>
        </p:nvSpPr>
        <p:spPr>
          <a:xfrm>
            <a:off x="107504" y="6389734"/>
            <a:ext cx="1872208" cy="360040"/>
          </a:xfrm>
          <a:prstGeom prst="rect">
            <a:avLst/>
          </a:prstGeom>
          <a:solidFill>
            <a:srgbClr val="FFFFFF"/>
          </a:solidFill>
          <a:ln w="38100">
            <a:solidFill>
              <a:srgbClr val="404040"/>
            </a:solidFill>
            <a:miter lim="800000"/>
          </a:ln>
        </p:spPr>
        <p:txBody>
          <a:bodyPr vert="horz" lIns="91440" tIns="45720" rIns="91440" bIns="45720" rtlCol="0" anchor="ctr">
            <a:normAutofit fontScale="97500"/>
          </a:bodyPr>
          <a:lstStyle>
            <a:lvl1pPr algn="l" defTabSz="914400" rtl="0" eaLnBrk="1" latinLnBrk="0" hangingPunct="1">
              <a:spcBef>
                <a:spcPct val="0"/>
              </a:spcBef>
              <a:buNone/>
              <a:defRPr sz="4000" b="1" kern="1200">
                <a:solidFill>
                  <a:srgbClr val="11A7F2"/>
                </a:solidFill>
                <a:latin typeface="Arial" panose="020B0604020202020204" pitchFamily="34" charset="0"/>
                <a:ea typeface="+mj-ea"/>
                <a:cs typeface="Arial" panose="020B0604020202020204" pitchFamily="34" charset="0"/>
              </a:defRPr>
            </a:lvl1pPr>
          </a:lstStyle>
          <a:p>
            <a:pPr algn="ctr">
              <a:lnSpc>
                <a:spcPct val="90000"/>
              </a:lnSpc>
            </a:pPr>
            <a:r>
              <a:rPr lang="en-GB" sz="1400" dirty="0">
                <a:solidFill>
                  <a:srgbClr val="002060"/>
                </a:solidFill>
                <a:latin typeface="Montserrat" panose="00000500000000000000" pitchFamily="50" charset="0"/>
              </a:rPr>
              <a:t>www.bliss.org.uk </a:t>
            </a:r>
          </a:p>
        </p:txBody>
      </p:sp>
    </p:spTree>
    <p:extLst>
      <p:ext uri="{BB962C8B-B14F-4D97-AF65-F5344CB8AC3E}">
        <p14:creationId xmlns:p14="http://schemas.microsoft.com/office/powerpoint/2010/main" val="14809117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59AE206-7EBA-4D33-8BC9-9D8158553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 name="Title 2">
            <a:extLst>
              <a:ext uri="{FF2B5EF4-FFF2-40B4-BE49-F238E27FC236}">
                <a16:creationId xmlns:a16="http://schemas.microsoft.com/office/drawing/2014/main" id="{6C050CCA-FFB7-4432-A339-6224DB68F182}"/>
              </a:ext>
            </a:extLst>
          </p:cNvPr>
          <p:cNvSpPr>
            <a:spLocks noGrp="1"/>
          </p:cNvSpPr>
          <p:nvPr>
            <p:ph type="title"/>
          </p:nvPr>
        </p:nvSpPr>
        <p:spPr>
          <a:xfrm>
            <a:off x="443058" y="4673467"/>
            <a:ext cx="5204792" cy="1303020"/>
          </a:xfrm>
        </p:spPr>
        <p:txBody>
          <a:bodyPr vert="horz" lIns="91440" tIns="45720" rIns="91440" bIns="45720" rtlCol="0" anchor="ctr">
            <a:normAutofit/>
          </a:bodyPr>
          <a:lstStyle/>
          <a:p>
            <a:pPr algn="r">
              <a:lnSpc>
                <a:spcPct val="90000"/>
              </a:lnSpc>
            </a:pPr>
            <a:r>
              <a:rPr lang="en-US" sz="4200" kern="1200" dirty="0">
                <a:solidFill>
                  <a:srgbClr val="002060"/>
                </a:solidFill>
                <a:latin typeface="Montserrat" panose="00000500000000000000" pitchFamily="50" charset="0"/>
                <a:cs typeface="+mj-cs"/>
              </a:rPr>
              <a:t>Communicating with adolescents</a:t>
            </a:r>
          </a:p>
        </p:txBody>
      </p:sp>
      <p:sp>
        <p:nvSpPr>
          <p:cNvPr id="11" name="Oval 10">
            <a:extLst>
              <a:ext uri="{FF2B5EF4-FFF2-40B4-BE49-F238E27FC236}">
                <a16:creationId xmlns:a16="http://schemas.microsoft.com/office/drawing/2014/main" id="{6437D937-A7F1-4011-92B4-328E5BE1B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1425" y="1322610"/>
            <a:ext cx="1682850" cy="1682847"/>
          </a:xfrm>
          <a:prstGeom prst="ellipse">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3" name="Oval 12">
            <a:extLst>
              <a:ext uri="{FF2B5EF4-FFF2-40B4-BE49-F238E27FC236}">
                <a16:creationId xmlns:a16="http://schemas.microsoft.com/office/drawing/2014/main" id="{B672F332-AF08-46C6-94F0-77684310D7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546251" y="2707204"/>
            <a:ext cx="721796" cy="721796"/>
          </a:xfrm>
          <a:prstGeom prst="ellipse">
            <a:avLst/>
          </a:prstGeom>
          <a:solidFill>
            <a:srgbClr val="6654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 name="Oval 14">
            <a:extLst>
              <a:ext uri="{FF2B5EF4-FFF2-40B4-BE49-F238E27FC236}">
                <a16:creationId xmlns:a16="http://schemas.microsoft.com/office/drawing/2014/main" id="{34244EF8-D73A-40E1-BE73-D46E6B4B04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44372" y="2603242"/>
            <a:ext cx="220271" cy="220271"/>
          </a:xfrm>
          <a:prstGeom prst="ellipse">
            <a:avLst/>
          </a:prstGeom>
          <a:solidFill>
            <a:srgbClr val="A550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pic>
        <p:nvPicPr>
          <p:cNvPr id="4" name="Content Placeholder 3" descr="A person standing in a room&#10;&#10;Description automatically generated">
            <a:extLst>
              <a:ext uri="{FF2B5EF4-FFF2-40B4-BE49-F238E27FC236}">
                <a16:creationId xmlns:a16="http://schemas.microsoft.com/office/drawing/2014/main" id="{4742446A-AFA6-418B-B8F0-5CE9B484B6EC}"/>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t="153" r="-1" b="23063"/>
          <a:stretch/>
        </p:blipFill>
        <p:spPr>
          <a:xfrm>
            <a:off x="4183543" y="10"/>
            <a:ext cx="4960458" cy="3532641"/>
          </a:xfrm>
          <a:custGeom>
            <a:avLst/>
            <a:gdLst>
              <a:gd name="connsiteX0" fmla="*/ 0 w 5699887"/>
              <a:gd name="connsiteY0" fmla="*/ 0 h 4059244"/>
              <a:gd name="connsiteX1" fmla="*/ 5699887 w 5699887"/>
              <a:gd name="connsiteY1" fmla="*/ 0 h 4059244"/>
              <a:gd name="connsiteX2" fmla="*/ 5699887 w 5699887"/>
              <a:gd name="connsiteY2" fmla="*/ 3944096 h 4059244"/>
              <a:gd name="connsiteX3" fmla="*/ 5525775 w 5699887"/>
              <a:gd name="connsiteY3" fmla="*/ 3980429 h 4059244"/>
              <a:gd name="connsiteX4" fmla="*/ 4663256 w 5699887"/>
              <a:gd name="connsiteY4" fmla="*/ 4059244 h 4059244"/>
              <a:gd name="connsiteX5" fmla="*/ 8566 w 5699887"/>
              <a:gd name="connsiteY5" fmla="*/ 67422 h 405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99887" h="4059244">
                <a:moveTo>
                  <a:pt x="0" y="0"/>
                </a:moveTo>
                <a:lnTo>
                  <a:pt x="5699887" y="0"/>
                </a:lnTo>
                <a:lnTo>
                  <a:pt x="5699887" y="3944096"/>
                </a:lnTo>
                <a:lnTo>
                  <a:pt x="5525775" y="3980429"/>
                </a:lnTo>
                <a:cubicBezTo>
                  <a:pt x="5246154" y="4032190"/>
                  <a:pt x="4957865" y="4059244"/>
                  <a:pt x="4663256" y="4059244"/>
                </a:cubicBezTo>
                <a:cubicBezTo>
                  <a:pt x="2306390" y="4059244"/>
                  <a:pt x="353936" y="2327747"/>
                  <a:pt x="8566" y="67422"/>
                </a:cubicBezTo>
                <a:close/>
              </a:path>
            </a:pathLst>
          </a:custGeom>
        </p:spPr>
      </p:pic>
      <p:cxnSp>
        <p:nvCxnSpPr>
          <p:cNvPr id="17" name="Straight Connector 16">
            <a:extLst>
              <a:ext uri="{FF2B5EF4-FFF2-40B4-BE49-F238E27FC236}">
                <a16:creationId xmlns:a16="http://schemas.microsoft.com/office/drawing/2014/main" id="{9E8E38ED-369A-44C2-B635-0BED0E48A6E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811659" y="4673467"/>
            <a:ext cx="0" cy="1303020"/>
          </a:xfrm>
          <a:prstGeom prst="line">
            <a:avLst/>
          </a:prstGeom>
          <a:ln w="19050" cap="sq">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582638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GB" dirty="0">
                <a:latin typeface="Montserrat" panose="00000500000000000000" pitchFamily="50" charset="0"/>
              </a:rPr>
              <a:t>Getting into adolescent HEADSS</a:t>
            </a:r>
          </a:p>
        </p:txBody>
      </p:sp>
      <p:pic>
        <p:nvPicPr>
          <p:cNvPr id="2050" name="Picture 2"/>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1363" t="2898" r="8680" b="9279"/>
          <a:stretch/>
        </p:blipFill>
        <p:spPr bwMode="auto">
          <a:xfrm>
            <a:off x="1322241" y="1419088"/>
            <a:ext cx="5482007" cy="50999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60761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a:latin typeface="Montserrat" panose="00000500000000000000" pitchFamily="50" charset="0"/>
              </a:rPr>
              <a:t>Effective Communication</a:t>
            </a:r>
          </a:p>
        </p:txBody>
      </p:sp>
      <p:sp>
        <p:nvSpPr>
          <p:cNvPr id="4" name="Cloud 3"/>
          <p:cNvSpPr/>
          <p:nvPr/>
        </p:nvSpPr>
        <p:spPr>
          <a:xfrm>
            <a:off x="1799692" y="1556792"/>
            <a:ext cx="3456384" cy="144016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latin typeface="Montserrat" panose="00000500000000000000" pitchFamily="50" charset="0"/>
              </a:rPr>
              <a:t>Should result in shared mental model</a:t>
            </a:r>
          </a:p>
        </p:txBody>
      </p:sp>
      <p:sp>
        <p:nvSpPr>
          <p:cNvPr id="5" name="Cloud 4"/>
          <p:cNvSpPr/>
          <p:nvPr/>
        </p:nvSpPr>
        <p:spPr>
          <a:xfrm>
            <a:off x="5652120" y="1916832"/>
            <a:ext cx="2952328" cy="1728192"/>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latin typeface="Montserrat" panose="00000500000000000000" pitchFamily="50" charset="0"/>
              </a:rPr>
              <a:t>Requires flattening of hierarchies</a:t>
            </a:r>
          </a:p>
        </p:txBody>
      </p:sp>
      <p:sp>
        <p:nvSpPr>
          <p:cNvPr id="6" name="Cloud 5"/>
          <p:cNvSpPr/>
          <p:nvPr/>
        </p:nvSpPr>
        <p:spPr>
          <a:xfrm>
            <a:off x="467544" y="3242672"/>
            <a:ext cx="2592288" cy="1728192"/>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latin typeface="Montserrat" panose="00000500000000000000" pitchFamily="50" charset="0"/>
              </a:rPr>
              <a:t>Is essential for effective teamwork &amp; patient safety</a:t>
            </a:r>
          </a:p>
        </p:txBody>
      </p:sp>
      <p:sp>
        <p:nvSpPr>
          <p:cNvPr id="7" name="Cloud 6"/>
          <p:cNvSpPr/>
          <p:nvPr/>
        </p:nvSpPr>
        <p:spPr>
          <a:xfrm>
            <a:off x="3131840" y="4005064"/>
            <a:ext cx="4248472" cy="1764196"/>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latin typeface="Montserrat" panose="00000500000000000000" pitchFamily="50" charset="0"/>
              </a:rPr>
              <a:t>Helped by use of “critical language” and standardised communication tools</a:t>
            </a:r>
          </a:p>
        </p:txBody>
      </p:sp>
    </p:spTree>
    <p:extLst>
      <p:ext uri="{BB962C8B-B14F-4D97-AF65-F5344CB8AC3E}">
        <p14:creationId xmlns:p14="http://schemas.microsoft.com/office/powerpoint/2010/main" val="587830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56F5174-31D9-4DBB-AAB7-A1FD7BDB13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66129"/>
            <a:ext cx="4851603" cy="5925741"/>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pic>
        <p:nvPicPr>
          <p:cNvPr id="13" name="Picture 12">
            <a:extLst>
              <a:ext uri="{FF2B5EF4-FFF2-40B4-BE49-F238E27FC236}">
                <a16:creationId xmlns:a16="http://schemas.microsoft.com/office/drawing/2014/main" id="{AE113210-7872-481A-ADE6-3A05CCAF5E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r="13200"/>
          <a:stretch/>
        </p:blipFill>
        <p:spPr>
          <a:xfrm>
            <a:off x="0" y="466129"/>
            <a:ext cx="9144000" cy="5925741"/>
          </a:xfrm>
          <a:prstGeom prst="rect">
            <a:avLst/>
          </a:prstGeom>
        </p:spPr>
      </p:pic>
      <p:sp>
        <p:nvSpPr>
          <p:cNvPr id="3" name="Title 2">
            <a:extLst>
              <a:ext uri="{FF2B5EF4-FFF2-40B4-BE49-F238E27FC236}">
                <a16:creationId xmlns:a16="http://schemas.microsoft.com/office/drawing/2014/main" id="{4E47C248-12C9-432F-827B-3EF4FEB8D3A9}"/>
              </a:ext>
            </a:extLst>
          </p:cNvPr>
          <p:cNvSpPr>
            <a:spLocks noGrp="1"/>
          </p:cNvSpPr>
          <p:nvPr>
            <p:ph type="title"/>
          </p:nvPr>
        </p:nvSpPr>
        <p:spPr>
          <a:xfrm>
            <a:off x="4180350" y="332657"/>
            <a:ext cx="4712130" cy="1944216"/>
          </a:xfrm>
        </p:spPr>
        <p:txBody>
          <a:bodyPr vert="horz" lIns="91440" tIns="45720" rIns="91440" bIns="45720" rtlCol="0" anchor="ctr">
            <a:normAutofit/>
          </a:bodyPr>
          <a:lstStyle/>
          <a:p>
            <a:pPr algn="ctr">
              <a:lnSpc>
                <a:spcPct val="90000"/>
              </a:lnSpc>
            </a:pPr>
            <a:r>
              <a:rPr lang="en-US" sz="3000" dirty="0">
                <a:solidFill>
                  <a:srgbClr val="00B0F0"/>
                </a:solidFill>
                <a:latin typeface="Montserrat" panose="00000500000000000000" pitchFamily="50" charset="0"/>
                <a:cs typeface="+mj-cs"/>
              </a:rPr>
              <a:t>Techniques for m</a:t>
            </a:r>
            <a:r>
              <a:rPr lang="en-US" sz="3000" kern="1200" dirty="0">
                <a:solidFill>
                  <a:srgbClr val="00B0F0"/>
                </a:solidFill>
                <a:latin typeface="Montserrat" panose="00000500000000000000" pitchFamily="50" charset="0"/>
                <a:cs typeface="+mj-cs"/>
              </a:rPr>
              <a:t>anaging emotions during difficult conversations</a:t>
            </a:r>
          </a:p>
        </p:txBody>
      </p:sp>
      <p:sp>
        <p:nvSpPr>
          <p:cNvPr id="15" name="Freeform 62">
            <a:extLst>
              <a:ext uri="{FF2B5EF4-FFF2-40B4-BE49-F238E27FC236}">
                <a16:creationId xmlns:a16="http://schemas.microsoft.com/office/drawing/2014/main" id="{F9A95BEE-6BB1-4A28-A8E6-A34B2E42EF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86286"/>
            <a:ext cx="4320692" cy="4666770"/>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dirty="0"/>
          </a:p>
        </p:txBody>
      </p:sp>
      <p:sp>
        <p:nvSpPr>
          <p:cNvPr id="6" name="TextBox 5">
            <a:extLst>
              <a:ext uri="{FF2B5EF4-FFF2-40B4-BE49-F238E27FC236}">
                <a16:creationId xmlns:a16="http://schemas.microsoft.com/office/drawing/2014/main" id="{C595A1E5-9D85-45F8-8A9F-B9343C7269B5}"/>
              </a:ext>
            </a:extLst>
          </p:cNvPr>
          <p:cNvSpPr txBox="1"/>
          <p:nvPr/>
        </p:nvSpPr>
        <p:spPr>
          <a:xfrm>
            <a:off x="4548886" y="2385603"/>
            <a:ext cx="4571788" cy="2992634"/>
          </a:xfrm>
          <a:prstGeom prst="rect">
            <a:avLst/>
          </a:prstGeom>
        </p:spPr>
        <p:txBody>
          <a:bodyPr vert="horz" lIns="91440" tIns="45720" rIns="91440" bIns="45720" rtlCol="0" anchor="ctr">
            <a:normAutofit/>
          </a:bodyPr>
          <a:lstStyle/>
          <a:p>
            <a:pPr marL="685800" indent="-342900">
              <a:lnSpc>
                <a:spcPct val="90000"/>
              </a:lnSpc>
              <a:spcAft>
                <a:spcPts val="600"/>
              </a:spcAft>
              <a:buFont typeface="+mj-lt"/>
              <a:buAutoNum type="arabicPeriod"/>
            </a:pPr>
            <a:r>
              <a:rPr lang="en-US" sz="2500" b="0" dirty="0">
                <a:solidFill>
                  <a:srgbClr val="002060"/>
                </a:solidFill>
                <a:latin typeface="Montserrat" panose="00000500000000000000" pitchFamily="50" charset="0"/>
              </a:rPr>
              <a:t>Self-care</a:t>
            </a:r>
          </a:p>
          <a:p>
            <a:pPr marL="685800" indent="-342900">
              <a:lnSpc>
                <a:spcPct val="90000"/>
              </a:lnSpc>
              <a:spcAft>
                <a:spcPts val="600"/>
              </a:spcAft>
              <a:buFont typeface="+mj-lt"/>
              <a:buAutoNum type="arabicPeriod"/>
            </a:pPr>
            <a:r>
              <a:rPr lang="en-US" sz="2500" dirty="0">
                <a:solidFill>
                  <a:srgbClr val="002060"/>
                </a:solidFill>
                <a:latin typeface="Montserrat" panose="00000500000000000000" pitchFamily="50" charset="0"/>
              </a:rPr>
              <a:t>Preparatory and relational skills</a:t>
            </a:r>
          </a:p>
          <a:p>
            <a:pPr marL="685800" indent="-342900">
              <a:lnSpc>
                <a:spcPct val="90000"/>
              </a:lnSpc>
              <a:spcAft>
                <a:spcPts val="600"/>
              </a:spcAft>
              <a:buFont typeface="+mj-lt"/>
              <a:buAutoNum type="arabicPeriod"/>
            </a:pPr>
            <a:r>
              <a:rPr lang="en-US" sz="2500" b="0" dirty="0">
                <a:solidFill>
                  <a:srgbClr val="002060"/>
                </a:solidFill>
                <a:latin typeface="Montserrat" panose="00000500000000000000" pitchFamily="50" charset="0"/>
              </a:rPr>
              <a:t>Empathic presence</a:t>
            </a:r>
          </a:p>
          <a:p>
            <a:pPr marL="685800" indent="-342900">
              <a:lnSpc>
                <a:spcPct val="90000"/>
              </a:lnSpc>
              <a:spcAft>
                <a:spcPts val="600"/>
              </a:spcAft>
              <a:buFont typeface="+mj-lt"/>
              <a:buAutoNum type="arabicPeriod"/>
            </a:pPr>
            <a:r>
              <a:rPr lang="en-US" sz="2500" dirty="0">
                <a:solidFill>
                  <a:srgbClr val="002060"/>
                </a:solidFill>
                <a:latin typeface="Montserrat" panose="00000500000000000000" pitchFamily="50" charset="0"/>
              </a:rPr>
              <a:t>Team approach</a:t>
            </a:r>
          </a:p>
          <a:p>
            <a:pPr marL="685800" indent="-342900">
              <a:lnSpc>
                <a:spcPct val="90000"/>
              </a:lnSpc>
              <a:spcAft>
                <a:spcPts val="600"/>
              </a:spcAft>
              <a:buFont typeface="+mj-lt"/>
              <a:buAutoNum type="arabicPeriod"/>
            </a:pPr>
            <a:r>
              <a:rPr lang="en-US" sz="2500" b="0" dirty="0">
                <a:solidFill>
                  <a:srgbClr val="002060"/>
                </a:solidFill>
                <a:latin typeface="Montserrat" panose="00000500000000000000" pitchFamily="50" charset="0"/>
              </a:rPr>
              <a:t>Professional identity</a:t>
            </a:r>
          </a:p>
        </p:txBody>
      </p:sp>
      <p:pic>
        <p:nvPicPr>
          <p:cNvPr id="10" name="Picture 9">
            <a:extLst>
              <a:ext uri="{FF2B5EF4-FFF2-40B4-BE49-F238E27FC236}">
                <a16:creationId xmlns:a16="http://schemas.microsoft.com/office/drawing/2014/main" id="{56C9ACA9-CC9B-4BB6-B83A-99E31E82F27D}"/>
              </a:ext>
            </a:extLst>
          </p:cNvPr>
          <p:cNvPicPr/>
          <p:nvPr/>
        </p:nvPicPr>
        <p:blipFill rotWithShape="1">
          <a:blip r:embed="rId4"/>
          <a:srcRect l="17283" t="26296" r="72912" b="55386"/>
          <a:stretch/>
        </p:blipFill>
        <p:spPr bwMode="auto">
          <a:xfrm>
            <a:off x="0" y="1244376"/>
            <a:ext cx="4215541" cy="4406770"/>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53640926-AAD7-44D8-BBD7-CCE9431645EC}">
              <a14:shadowObscured xmlns:a14="http://schemas.microsoft.com/office/drawing/2010/main"/>
            </a:ext>
          </a:extLst>
        </p:spPr>
      </p:pic>
    </p:spTree>
    <p:extLst>
      <p:ext uri="{BB962C8B-B14F-4D97-AF65-F5344CB8AC3E}">
        <p14:creationId xmlns:p14="http://schemas.microsoft.com/office/powerpoint/2010/main" val="220549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20EB187-900F-4AF5-813B-101456D9FD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Content Placeholder 2" descr="A picture containing indoor, table, wall, sitting&#10;&#10;Description automatically generated">
            <a:extLst>
              <a:ext uri="{FF2B5EF4-FFF2-40B4-BE49-F238E27FC236}">
                <a16:creationId xmlns:a16="http://schemas.microsoft.com/office/drawing/2014/main" id="{58ED95B1-EF66-4A0A-805F-773B46DC0F7D}"/>
              </a:ext>
            </a:extLst>
          </p:cNvPr>
          <p:cNvPicPr>
            <a:picLocks noGrp="1" noChangeAspect="1"/>
          </p:cNvPicPr>
          <p:nvPr>
            <p:ph idx="1"/>
          </p:nvPr>
        </p:nvPicPr>
        <p:blipFill rotWithShape="1">
          <a:blip r:embed="rId3">
            <a:alphaModFix amt="50000"/>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6973" r="13027"/>
          <a:stretch/>
        </p:blipFill>
        <p:spPr>
          <a:xfrm>
            <a:off x="20" y="1"/>
            <a:ext cx="9143980" cy="6857999"/>
          </a:xfrm>
          <a:prstGeom prst="rect">
            <a:avLst/>
          </a:prstGeom>
        </p:spPr>
      </p:pic>
      <p:sp>
        <p:nvSpPr>
          <p:cNvPr id="5" name="Title 4">
            <a:extLst>
              <a:ext uri="{FF2B5EF4-FFF2-40B4-BE49-F238E27FC236}">
                <a16:creationId xmlns:a16="http://schemas.microsoft.com/office/drawing/2014/main" id="{480DB995-E90F-4F26-A771-8AF0E55DF500}"/>
              </a:ext>
            </a:extLst>
          </p:cNvPr>
          <p:cNvSpPr>
            <a:spLocks noGrp="1"/>
          </p:cNvSpPr>
          <p:nvPr>
            <p:ph type="title"/>
          </p:nvPr>
        </p:nvSpPr>
        <p:spPr>
          <a:xfrm>
            <a:off x="3290511" y="1200152"/>
            <a:ext cx="5601966" cy="4677120"/>
          </a:xfrm>
        </p:spPr>
        <p:txBody>
          <a:bodyPr vert="horz" lIns="91440" tIns="45720" rIns="91440" bIns="45720" rtlCol="0" anchor="ctr">
            <a:normAutofit/>
          </a:bodyPr>
          <a:lstStyle/>
          <a:p>
            <a:pPr>
              <a:lnSpc>
                <a:spcPct val="90000"/>
              </a:lnSpc>
            </a:pPr>
            <a:r>
              <a:rPr lang="en-US" sz="3500" b="0" i="1" dirty="0">
                <a:solidFill>
                  <a:srgbClr val="FFFFFF"/>
                </a:solidFill>
                <a:latin typeface="Montserrat" panose="00000500000000000000" pitchFamily="50" charset="0"/>
                <a:cs typeface="+mj-cs"/>
              </a:rPr>
              <a:t>Poor interprofessional communication in paediatrics contributes to 44% of adverse outcomes </a:t>
            </a:r>
            <a:r>
              <a:rPr lang="en-GB" sz="3500" b="0" i="1" dirty="0">
                <a:solidFill>
                  <a:schemeClr val="tx1"/>
                </a:solidFill>
                <a:latin typeface="Montserrat" panose="00000500000000000000" pitchFamily="50" charset="0"/>
              </a:rPr>
              <a:t>(Hain et al., 2007)</a:t>
            </a:r>
            <a:br>
              <a:rPr lang="en-GB" sz="3500" dirty="0">
                <a:solidFill>
                  <a:schemeClr val="tx1"/>
                </a:solidFill>
                <a:latin typeface="Montserrat" panose="00000500000000000000" pitchFamily="50" charset="0"/>
              </a:rPr>
            </a:br>
            <a:br>
              <a:rPr lang="en-GB" sz="3500" dirty="0">
                <a:latin typeface="Montserrat" panose="00000500000000000000" pitchFamily="50" charset="0"/>
              </a:rPr>
            </a:br>
            <a:endParaRPr lang="en-US" sz="3500" b="0" i="1" dirty="0">
              <a:solidFill>
                <a:srgbClr val="FFFFFF"/>
              </a:solidFill>
              <a:latin typeface="Montserrat" panose="00000500000000000000" pitchFamily="50" charset="0"/>
              <a:cs typeface="+mj-cs"/>
            </a:endParaRPr>
          </a:p>
        </p:txBody>
      </p:sp>
      <p:cxnSp>
        <p:nvCxnSpPr>
          <p:cNvPr id="12" name="Straight Connector 11">
            <a:extLst>
              <a:ext uri="{FF2B5EF4-FFF2-40B4-BE49-F238E27FC236}">
                <a16:creationId xmlns:a16="http://schemas.microsoft.com/office/drawing/2014/main" id="{624D17C8-E9C2-48A4-AA36-D7048A6CCC4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041918" y="2286000"/>
            <a:ext cx="0" cy="228600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1832368"/>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A screenshot of a cell phone&#10;&#10;Description automatically generated">
            <a:extLst>
              <a:ext uri="{FF2B5EF4-FFF2-40B4-BE49-F238E27FC236}">
                <a16:creationId xmlns:a16="http://schemas.microsoft.com/office/drawing/2014/main" id="{23D8C3DD-2A49-4E73-88C8-1F69A064C10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7796" y="692696"/>
            <a:ext cx="8868407" cy="4944135"/>
          </a:xfrm>
          <a:prstGeom prst="rect">
            <a:avLst/>
          </a:prstGeom>
        </p:spPr>
      </p:pic>
      <p:sp>
        <p:nvSpPr>
          <p:cNvPr id="2" name="TextBox 1">
            <a:extLst>
              <a:ext uri="{FF2B5EF4-FFF2-40B4-BE49-F238E27FC236}">
                <a16:creationId xmlns:a16="http://schemas.microsoft.com/office/drawing/2014/main" id="{7DC55F4C-081E-450E-AA3D-2014539254EB}"/>
              </a:ext>
            </a:extLst>
          </p:cNvPr>
          <p:cNvSpPr txBox="1"/>
          <p:nvPr/>
        </p:nvSpPr>
        <p:spPr>
          <a:xfrm>
            <a:off x="137796" y="6381328"/>
            <a:ext cx="5370308" cy="261610"/>
          </a:xfrm>
          <a:prstGeom prst="rect">
            <a:avLst/>
          </a:prstGeom>
          <a:noFill/>
        </p:spPr>
        <p:txBody>
          <a:bodyPr wrap="square" rtlCol="0">
            <a:spAutoFit/>
          </a:bodyPr>
          <a:lstStyle/>
          <a:p>
            <a:r>
              <a:rPr lang="en-GB" sz="1100" b="1" dirty="0">
                <a:solidFill>
                  <a:schemeClr val="bg1">
                    <a:lumMod val="50000"/>
                  </a:schemeClr>
                </a:solidFill>
                <a:latin typeface="Montserrat" panose="00000500000000000000" pitchFamily="50" charset="0"/>
              </a:rPr>
              <a:t>www.myersbriggs.org/my-mbti-personality-type/my-mbti-results/</a:t>
            </a:r>
            <a:endParaRPr lang="en-GB" sz="1100" b="0" dirty="0">
              <a:solidFill>
                <a:schemeClr val="bg1">
                  <a:lumMod val="50000"/>
                </a:schemeClr>
              </a:solidFill>
              <a:latin typeface="Montserrat" panose="00000500000000000000" pitchFamily="50" charset="0"/>
              <a:cs typeface="Arial" panose="020B0604020202020204" pitchFamily="34" charset="0"/>
            </a:endParaRPr>
          </a:p>
        </p:txBody>
      </p:sp>
    </p:spTree>
    <p:extLst>
      <p:ext uri="{BB962C8B-B14F-4D97-AF65-F5344CB8AC3E}">
        <p14:creationId xmlns:p14="http://schemas.microsoft.com/office/powerpoint/2010/main" val="11098377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close up of text on a white background&#10;&#10;Description automatically generated">
            <a:extLst>
              <a:ext uri="{FF2B5EF4-FFF2-40B4-BE49-F238E27FC236}">
                <a16:creationId xmlns:a16="http://schemas.microsoft.com/office/drawing/2014/main" id="{8739B9F5-4DF0-4488-9DE6-7C818AE7C67C}"/>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20" y="3175"/>
            <a:ext cx="9143980" cy="6857990"/>
          </a:xfrm>
          <a:prstGeom prst="rect">
            <a:avLst/>
          </a:prstGeom>
        </p:spPr>
      </p:pic>
      <p:sp>
        <p:nvSpPr>
          <p:cNvPr id="10" name="Freeform 5">
            <a:extLst>
              <a:ext uri="{FF2B5EF4-FFF2-40B4-BE49-F238E27FC236}">
                <a16:creationId xmlns:a16="http://schemas.microsoft.com/office/drawing/2014/main" id="{87CC2527-562A-4F69-B487-4371E5B243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4882442" y="2714171"/>
            <a:ext cx="4261558" cy="4150119"/>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p:spPr>
        <p:txBody>
          <a:bodyPr vert="horz" lIns="68580" tIns="34290" rIns="68580" bIns="34290" rtlCol="0" anchor="t">
            <a:normAutofit/>
          </a:bodyPr>
          <a:lstStyle/>
          <a:p>
            <a:pPr algn="ctr">
              <a:spcAft>
                <a:spcPts val="750"/>
              </a:spcAft>
              <a:buClr>
                <a:schemeClr val="tx1"/>
              </a:buClr>
              <a:buSzPct val="100000"/>
            </a:pPr>
            <a:endParaRPr lang="en-US" sz="1200" cap="all" dirty="0"/>
          </a:p>
        </p:txBody>
      </p:sp>
      <p:sp>
        <p:nvSpPr>
          <p:cNvPr id="3" name="Title 2">
            <a:extLst>
              <a:ext uri="{FF2B5EF4-FFF2-40B4-BE49-F238E27FC236}">
                <a16:creationId xmlns:a16="http://schemas.microsoft.com/office/drawing/2014/main" id="{01BDBBE2-543C-4A4D-9C1C-53EB5C8DC78E}"/>
              </a:ext>
            </a:extLst>
          </p:cNvPr>
          <p:cNvSpPr>
            <a:spLocks noGrp="1"/>
          </p:cNvSpPr>
          <p:nvPr>
            <p:ph type="title"/>
          </p:nvPr>
        </p:nvSpPr>
        <p:spPr>
          <a:xfrm>
            <a:off x="4679924" y="2753213"/>
            <a:ext cx="4261558" cy="1375542"/>
          </a:xfrm>
        </p:spPr>
        <p:txBody>
          <a:bodyPr vert="horz" lIns="91440" tIns="45720" rIns="91440" bIns="45720" rtlCol="0" anchor="b">
            <a:normAutofit/>
          </a:bodyPr>
          <a:lstStyle/>
          <a:p>
            <a:pPr algn="ctr">
              <a:lnSpc>
                <a:spcPct val="90000"/>
              </a:lnSpc>
            </a:pPr>
            <a:r>
              <a:rPr lang="en-US" sz="3500" kern="1200" dirty="0">
                <a:solidFill>
                  <a:srgbClr val="002060"/>
                </a:solidFill>
                <a:latin typeface="Montserrat" panose="00000500000000000000" pitchFamily="50" charset="0"/>
                <a:cs typeface="+mj-cs"/>
              </a:rPr>
              <a:t>Written communication</a:t>
            </a:r>
          </a:p>
        </p:txBody>
      </p:sp>
      <p:sp>
        <p:nvSpPr>
          <p:cNvPr id="2" name="Content Placeholder 1">
            <a:extLst>
              <a:ext uri="{FF2B5EF4-FFF2-40B4-BE49-F238E27FC236}">
                <a16:creationId xmlns:a16="http://schemas.microsoft.com/office/drawing/2014/main" id="{10D60F38-03D1-4747-A4D5-CAC7C7C2310F}"/>
              </a:ext>
            </a:extLst>
          </p:cNvPr>
          <p:cNvSpPr>
            <a:spLocks noGrp="1"/>
          </p:cNvSpPr>
          <p:nvPr>
            <p:ph idx="1"/>
          </p:nvPr>
        </p:nvSpPr>
        <p:spPr>
          <a:xfrm>
            <a:off x="5537637" y="5243376"/>
            <a:ext cx="3247697" cy="512463"/>
          </a:xfrm>
        </p:spPr>
        <p:txBody>
          <a:bodyPr vert="horz" lIns="91440" tIns="45720" rIns="91440" bIns="45720" rtlCol="0">
            <a:normAutofit/>
          </a:bodyPr>
          <a:lstStyle/>
          <a:p>
            <a:pPr marL="0" lvl="1" algn="ctr">
              <a:lnSpc>
                <a:spcPct val="90000"/>
              </a:lnSpc>
              <a:spcBef>
                <a:spcPts val="1000"/>
              </a:spcBef>
            </a:pPr>
            <a:r>
              <a:rPr lang="en-US" sz="1750" kern="1200" dirty="0">
                <a:solidFill>
                  <a:schemeClr val="tx1"/>
                </a:solidFill>
                <a:latin typeface="+mn-lt"/>
                <a:ea typeface="+mn-ea"/>
                <a:cs typeface="+mn-cs"/>
              </a:rPr>
              <a:t>	</a:t>
            </a:r>
          </a:p>
        </p:txBody>
      </p:sp>
      <p:cxnSp>
        <p:nvCxnSpPr>
          <p:cNvPr id="12" name="Straight Connector 11">
            <a:extLst>
              <a:ext uri="{FF2B5EF4-FFF2-40B4-BE49-F238E27FC236}">
                <a16:creationId xmlns:a16="http://schemas.microsoft.com/office/drawing/2014/main" id="{BCDAEC91-5BCE-4B55-9CC0-43EF94CB73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810703" y="5154215"/>
            <a:ext cx="701565"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804637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8481605-29A0-4F97-AA29-05ABA590017B}"/>
              </a:ext>
            </a:extLst>
          </p:cNvPr>
          <p:cNvSpPr>
            <a:spLocks noGrp="1"/>
          </p:cNvSpPr>
          <p:nvPr>
            <p:ph idx="1"/>
          </p:nvPr>
        </p:nvSpPr>
        <p:spPr>
          <a:xfrm>
            <a:off x="3017228" y="1958038"/>
            <a:ext cx="6098499" cy="1143000"/>
          </a:xfrm>
        </p:spPr>
        <p:txBody>
          <a:bodyPr>
            <a:normAutofit fontScale="92500" lnSpcReduction="10000"/>
          </a:bodyPr>
          <a:lstStyle/>
          <a:p>
            <a:pPr marL="0" indent="0" algn="ctr">
              <a:buNone/>
            </a:pPr>
            <a:r>
              <a:rPr lang="en-GB" sz="2000" dirty="0">
                <a:latin typeface="Montserrat" panose="00000500000000000000" pitchFamily="50" charset="0"/>
              </a:rPr>
              <a:t>A structured handover, written and verbal, focussed on key patient safety messages, helps the paediatric team to improve patient care &amp; safety </a:t>
            </a:r>
          </a:p>
        </p:txBody>
      </p:sp>
      <p:sp>
        <p:nvSpPr>
          <p:cNvPr id="3" name="Title 2">
            <a:extLst>
              <a:ext uri="{FF2B5EF4-FFF2-40B4-BE49-F238E27FC236}">
                <a16:creationId xmlns:a16="http://schemas.microsoft.com/office/drawing/2014/main" id="{A57641F6-00FF-4753-93F6-0AAC189126D5}"/>
              </a:ext>
            </a:extLst>
          </p:cNvPr>
          <p:cNvSpPr>
            <a:spLocks noGrp="1"/>
          </p:cNvSpPr>
          <p:nvPr>
            <p:ph type="title"/>
          </p:nvPr>
        </p:nvSpPr>
        <p:spPr>
          <a:xfrm>
            <a:off x="611560" y="276088"/>
            <a:ext cx="8229600" cy="1143000"/>
          </a:xfrm>
        </p:spPr>
        <p:txBody>
          <a:bodyPr/>
          <a:lstStyle/>
          <a:p>
            <a:r>
              <a:rPr lang="en-GB" dirty="0">
                <a:latin typeface="Montserrat" panose="00000500000000000000" pitchFamily="50" charset="0"/>
              </a:rPr>
              <a:t>Safe Handover &amp; Debriefing</a:t>
            </a:r>
          </a:p>
        </p:txBody>
      </p:sp>
      <p:pic>
        <p:nvPicPr>
          <p:cNvPr id="11" name="Picture 10" descr="A screenshot of a cell phone&#10;&#10;Description automatically generated">
            <a:extLst>
              <a:ext uri="{FF2B5EF4-FFF2-40B4-BE49-F238E27FC236}">
                <a16:creationId xmlns:a16="http://schemas.microsoft.com/office/drawing/2014/main" id="{BB3EEB5C-0861-43BB-A104-F7FDB40A630F}"/>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395535" y="1979712"/>
            <a:ext cx="2658637" cy="4132595"/>
          </a:xfrm>
          <a:prstGeom prst="rect">
            <a:avLst/>
          </a:prstGeom>
        </p:spPr>
      </p:pic>
      <p:pic>
        <p:nvPicPr>
          <p:cNvPr id="13" name="Picture 12" descr="A person holding a baseball bat&#10;&#10;Description automatically generated">
            <a:extLst>
              <a:ext uri="{FF2B5EF4-FFF2-40B4-BE49-F238E27FC236}">
                <a16:creationId xmlns:a16="http://schemas.microsoft.com/office/drawing/2014/main" id="{512BFB2A-41EF-4F39-96C3-54D00EC88EE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19872" y="3639988"/>
            <a:ext cx="4392488" cy="2472319"/>
          </a:xfrm>
          <a:prstGeom prst="rect">
            <a:avLst/>
          </a:prstGeom>
        </p:spPr>
      </p:pic>
    </p:spTree>
    <p:extLst>
      <p:ext uri="{BB962C8B-B14F-4D97-AF65-F5344CB8AC3E}">
        <p14:creationId xmlns:p14="http://schemas.microsoft.com/office/powerpoint/2010/main" val="33822666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algn="ctr"/>
            <a:r>
              <a:rPr lang="en-GB" dirty="0">
                <a:latin typeface="Montserrat" panose="00000500000000000000" pitchFamily="50" charset="0"/>
              </a:rPr>
              <a:t>Don’t be afraid to use </a:t>
            </a:r>
            <a:br>
              <a:rPr lang="en-GB" dirty="0">
                <a:latin typeface="Montserrat" panose="00000500000000000000" pitchFamily="50" charset="0"/>
              </a:rPr>
            </a:br>
            <a:r>
              <a:rPr lang="en-GB" dirty="0">
                <a:latin typeface="Montserrat" panose="00000500000000000000" pitchFamily="50" charset="0"/>
              </a:rPr>
              <a:t>“Critical Language”</a:t>
            </a:r>
          </a:p>
        </p:txBody>
      </p:sp>
      <p:pic>
        <p:nvPicPr>
          <p:cNvPr id="102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115616" y="1484784"/>
            <a:ext cx="7128792" cy="475252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951850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GB" sz="3400" dirty="0">
                <a:latin typeface="Montserrat" panose="00000500000000000000" pitchFamily="50" charset="0"/>
              </a:rPr>
              <a:t>How can the Communication Domain be assessed?</a:t>
            </a:r>
          </a:p>
        </p:txBody>
      </p:sp>
      <p:sp>
        <p:nvSpPr>
          <p:cNvPr id="4" name="Content Placeholder 3"/>
          <p:cNvSpPr>
            <a:spLocks noGrp="1"/>
          </p:cNvSpPr>
          <p:nvPr>
            <p:ph sz="half" idx="1"/>
          </p:nvPr>
        </p:nvSpPr>
        <p:spPr>
          <a:ln>
            <a:solidFill>
              <a:schemeClr val="accent5"/>
            </a:solidFill>
          </a:ln>
        </p:spPr>
        <p:txBody>
          <a:bodyPr/>
          <a:lstStyle/>
          <a:p>
            <a:r>
              <a:rPr lang="en-GB" dirty="0">
                <a:latin typeface="Montserrat" panose="00000500000000000000" pitchFamily="50" charset="0"/>
              </a:rPr>
              <a:t>CBD</a:t>
            </a:r>
          </a:p>
          <a:p>
            <a:r>
              <a:rPr lang="en-GB" dirty="0">
                <a:latin typeface="Montserrat" panose="00000500000000000000" pitchFamily="50" charset="0"/>
              </a:rPr>
              <a:t>Mini-CEX</a:t>
            </a:r>
          </a:p>
          <a:p>
            <a:r>
              <a:rPr lang="en-GB" dirty="0">
                <a:latin typeface="Montserrat" panose="00000500000000000000" pitchFamily="50" charset="0"/>
              </a:rPr>
              <a:t>DOC</a:t>
            </a:r>
          </a:p>
          <a:p>
            <a:r>
              <a:rPr lang="en-GB" dirty="0">
                <a:latin typeface="Montserrat" panose="00000500000000000000" pitchFamily="50" charset="0"/>
              </a:rPr>
              <a:t>LEADER</a:t>
            </a:r>
          </a:p>
          <a:p>
            <a:r>
              <a:rPr lang="en-GB" dirty="0">
                <a:latin typeface="Montserrat" panose="00000500000000000000" pitchFamily="50" charset="0"/>
              </a:rPr>
              <a:t>ACAT</a:t>
            </a:r>
          </a:p>
          <a:p>
            <a:r>
              <a:rPr lang="en-GB" dirty="0">
                <a:latin typeface="Montserrat" panose="00000500000000000000" pitchFamily="50" charset="0"/>
              </a:rPr>
              <a:t>Safeguarding CBD</a:t>
            </a:r>
          </a:p>
          <a:p>
            <a:r>
              <a:rPr lang="en-GB" dirty="0">
                <a:latin typeface="Montserrat" panose="00000500000000000000" pitchFamily="50" charset="0"/>
              </a:rPr>
              <a:t>HAT</a:t>
            </a:r>
          </a:p>
          <a:p>
            <a:r>
              <a:rPr lang="en-GB" dirty="0" err="1">
                <a:latin typeface="Montserrat" panose="00000500000000000000" pitchFamily="50" charset="0"/>
              </a:rPr>
              <a:t>ePortfolio</a:t>
            </a:r>
            <a:endParaRPr lang="en-GB" dirty="0">
              <a:latin typeface="Montserrat" panose="00000500000000000000" pitchFamily="50" charset="0"/>
            </a:endParaRPr>
          </a:p>
        </p:txBody>
      </p:sp>
      <p:sp>
        <p:nvSpPr>
          <p:cNvPr id="5" name="Content Placeholder 4"/>
          <p:cNvSpPr>
            <a:spLocks noGrp="1"/>
          </p:cNvSpPr>
          <p:nvPr>
            <p:ph sz="half" idx="2"/>
          </p:nvPr>
        </p:nvSpPr>
        <p:spPr>
          <a:xfrm>
            <a:off x="4648202" y="1600200"/>
            <a:ext cx="3892339" cy="4525963"/>
          </a:xfrm>
        </p:spPr>
        <p:txBody>
          <a:bodyPr/>
          <a:lstStyle/>
          <a:p>
            <a:pPr marL="457200" indent="-457200" algn="l">
              <a:buFont typeface="Arial" panose="020B0604020202020204" pitchFamily="34" charset="0"/>
              <a:buChar char="•"/>
            </a:pPr>
            <a:r>
              <a:rPr lang="en-GB" dirty="0">
                <a:latin typeface="Montserrat" panose="00000500000000000000" pitchFamily="50" charset="0"/>
              </a:rPr>
              <a:t>MSF</a:t>
            </a:r>
          </a:p>
          <a:p>
            <a:pPr marL="457200" indent="-457200" algn="l">
              <a:buFont typeface="Arial" panose="020B0604020202020204" pitchFamily="34" charset="0"/>
              <a:buChar char="•"/>
            </a:pPr>
            <a:r>
              <a:rPr lang="en-GB" dirty="0">
                <a:latin typeface="Montserrat" panose="00000500000000000000" pitchFamily="50" charset="0"/>
              </a:rPr>
              <a:t>CCF</a:t>
            </a:r>
          </a:p>
          <a:p>
            <a:pPr marL="457200" indent="-457200" algn="l">
              <a:buFont typeface="Arial" panose="020B0604020202020204" pitchFamily="34" charset="0"/>
              <a:buChar char="•"/>
            </a:pPr>
            <a:r>
              <a:rPr lang="en-GB" dirty="0">
                <a:latin typeface="Montserrat" panose="00000500000000000000" pitchFamily="50" charset="0"/>
              </a:rPr>
              <a:t>START</a:t>
            </a:r>
          </a:p>
          <a:p>
            <a:pPr marL="457200" indent="-457200" algn="l">
              <a:buFont typeface="Arial" panose="020B0604020202020204" pitchFamily="34" charset="0"/>
              <a:buChar char="•"/>
            </a:pPr>
            <a:r>
              <a:rPr lang="en-GB" dirty="0">
                <a:latin typeface="Montserrat" panose="00000500000000000000" pitchFamily="50" charset="0"/>
              </a:rPr>
              <a:t>DOPS</a:t>
            </a:r>
          </a:p>
          <a:p>
            <a:pPr marL="457200" indent="-457200" algn="l">
              <a:buFont typeface="Arial" panose="020B0604020202020204" pitchFamily="34" charset="0"/>
              <a:buChar char="•"/>
            </a:pPr>
            <a:r>
              <a:rPr lang="en-GB" dirty="0">
                <a:latin typeface="Montserrat" panose="00000500000000000000" pitchFamily="50" charset="0"/>
              </a:rPr>
              <a:t>Trainer report</a:t>
            </a:r>
          </a:p>
          <a:p>
            <a:pPr marL="457200" indent="-457200" algn="l">
              <a:buFont typeface="Arial" panose="020B0604020202020204" pitchFamily="34" charset="0"/>
              <a:buChar char="•"/>
            </a:pPr>
            <a:r>
              <a:rPr lang="en-GB" dirty="0">
                <a:latin typeface="Montserrat" panose="00000500000000000000" pitchFamily="50" charset="0"/>
              </a:rPr>
              <a:t>MRCPCH Clinical </a:t>
            </a:r>
          </a:p>
          <a:p>
            <a:pPr marL="457200" indent="-457200">
              <a:buFont typeface="Arial" panose="020B0604020202020204" pitchFamily="34" charset="0"/>
              <a:buChar char="•"/>
            </a:pPr>
            <a:endParaRPr lang="en-GB" dirty="0">
              <a:latin typeface="Montserrat" panose="00000500000000000000" pitchFamily="50" charset="0"/>
            </a:endParaRPr>
          </a:p>
        </p:txBody>
      </p:sp>
    </p:spTree>
    <p:extLst>
      <p:ext uri="{BB962C8B-B14F-4D97-AF65-F5344CB8AC3E}">
        <p14:creationId xmlns:p14="http://schemas.microsoft.com/office/powerpoint/2010/main" val="11299076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083339" cy="1143000"/>
          </a:xfrm>
        </p:spPr>
        <p:txBody>
          <a:bodyPr/>
          <a:lstStyle/>
          <a:p>
            <a:r>
              <a:rPr lang="en-GB" dirty="0">
                <a:latin typeface="Montserrat" panose="00000500000000000000" pitchFamily="50" charset="0"/>
              </a:rPr>
              <a:t>Useful training and resources</a:t>
            </a:r>
          </a:p>
        </p:txBody>
      </p:sp>
      <p:sp>
        <p:nvSpPr>
          <p:cNvPr id="5" name="Content Placeholder 4"/>
          <p:cNvSpPr>
            <a:spLocks noGrp="1"/>
          </p:cNvSpPr>
          <p:nvPr>
            <p:ph sz="half" idx="1"/>
          </p:nvPr>
        </p:nvSpPr>
        <p:spPr>
          <a:xfrm>
            <a:off x="230507" y="1628800"/>
            <a:ext cx="8310031" cy="4525963"/>
          </a:xfrm>
        </p:spPr>
        <p:txBody>
          <a:bodyPr>
            <a:normAutofit/>
          </a:bodyPr>
          <a:lstStyle/>
          <a:p>
            <a:pPr>
              <a:spcBef>
                <a:spcPts val="0"/>
              </a:spcBef>
            </a:pPr>
            <a:r>
              <a:rPr lang="en-GB" sz="2200" dirty="0">
                <a:latin typeface="Montserrat" panose="00000500000000000000" pitchFamily="50" charset="0"/>
              </a:rPr>
              <a:t>Situation Awareness for Everyone (SAFE) toolkit </a:t>
            </a:r>
          </a:p>
          <a:p>
            <a:pPr marL="0" indent="0">
              <a:spcBef>
                <a:spcPts val="0"/>
              </a:spcBef>
              <a:buNone/>
            </a:pPr>
            <a:r>
              <a:rPr lang="en-GB" sz="2200" dirty="0">
                <a:solidFill>
                  <a:srgbClr val="0000FF"/>
                </a:solidFill>
                <a:latin typeface="Montserrat" panose="00000500000000000000" pitchFamily="50" charset="0"/>
              </a:rPr>
              <a:t>     </a:t>
            </a:r>
            <a:r>
              <a:rPr lang="en-GB" sz="1400" u="sng" dirty="0">
                <a:solidFill>
                  <a:srgbClr val="0000FF"/>
                </a:solidFill>
                <a:latin typeface="Montserrat" panose="00000500000000000000" pitchFamily="50" charset="0"/>
              </a:rPr>
              <a:t>www.rcpch.ac.uk/resources/situation-awareness-everyone-safe-toolkit-introduction </a:t>
            </a:r>
          </a:p>
          <a:p>
            <a:pPr lvl="1">
              <a:spcBef>
                <a:spcPts val="0"/>
              </a:spcBef>
            </a:pPr>
            <a:endParaRPr lang="en-GB" sz="1600" dirty="0">
              <a:latin typeface="Montserrat" panose="00000500000000000000" pitchFamily="50" charset="0"/>
            </a:endParaRPr>
          </a:p>
          <a:p>
            <a:pPr lvl="1">
              <a:spcBef>
                <a:spcPts val="0"/>
              </a:spcBef>
            </a:pPr>
            <a:endParaRPr lang="en-GB" sz="1600" dirty="0">
              <a:latin typeface="Montserrat" panose="00000500000000000000" pitchFamily="50" charset="0"/>
            </a:endParaRPr>
          </a:p>
          <a:p>
            <a:pPr>
              <a:spcBef>
                <a:spcPts val="0"/>
              </a:spcBef>
            </a:pPr>
            <a:r>
              <a:rPr lang="en-GB" sz="2200" dirty="0">
                <a:latin typeface="Montserrat" panose="00000500000000000000" pitchFamily="50" charset="0"/>
              </a:rPr>
              <a:t>RCPCH course: Statement and report writing</a:t>
            </a:r>
          </a:p>
          <a:p>
            <a:pPr>
              <a:spcBef>
                <a:spcPts val="0"/>
              </a:spcBef>
            </a:pPr>
            <a:endParaRPr lang="en-GB" sz="2200" dirty="0">
              <a:latin typeface="Montserrat" panose="00000500000000000000" pitchFamily="50" charset="0"/>
            </a:endParaRPr>
          </a:p>
          <a:p>
            <a:pPr>
              <a:spcBef>
                <a:spcPts val="0"/>
              </a:spcBef>
            </a:pPr>
            <a:endParaRPr lang="en-GB" sz="2200" dirty="0">
              <a:latin typeface="Montserrat" panose="00000500000000000000" pitchFamily="50" charset="0"/>
            </a:endParaRPr>
          </a:p>
          <a:p>
            <a:pPr>
              <a:spcBef>
                <a:spcPts val="0"/>
              </a:spcBef>
            </a:pPr>
            <a:r>
              <a:rPr lang="en-GB" sz="2200" dirty="0">
                <a:latin typeface="Montserrat" panose="00000500000000000000" pitchFamily="50" charset="0"/>
              </a:rPr>
              <a:t>RCPCH e-learning: Information sharing matters</a:t>
            </a:r>
          </a:p>
          <a:p>
            <a:pPr>
              <a:spcBef>
                <a:spcPts val="0"/>
              </a:spcBef>
            </a:pPr>
            <a:endParaRPr lang="en-GB" sz="2000" dirty="0">
              <a:latin typeface="Montserrat" panose="00000500000000000000" pitchFamily="50" charset="0"/>
            </a:endParaRPr>
          </a:p>
          <a:p>
            <a:pPr>
              <a:spcBef>
                <a:spcPts val="0"/>
              </a:spcBef>
            </a:pPr>
            <a:endParaRPr lang="en-GB" sz="2000" dirty="0">
              <a:latin typeface="Montserrat" panose="00000500000000000000" pitchFamily="50" charset="0"/>
            </a:endParaRPr>
          </a:p>
          <a:p>
            <a:pPr>
              <a:spcBef>
                <a:spcPts val="0"/>
              </a:spcBef>
            </a:pPr>
            <a:endParaRPr lang="en-GB" sz="2000" dirty="0">
              <a:latin typeface="Montserrat" panose="00000500000000000000" pitchFamily="50" charset="0"/>
            </a:endParaRPr>
          </a:p>
          <a:p>
            <a:pPr>
              <a:spcBef>
                <a:spcPts val="0"/>
              </a:spcBef>
            </a:pPr>
            <a:r>
              <a:rPr lang="en-GB" sz="2200" dirty="0">
                <a:latin typeface="Montserrat" panose="00000500000000000000" pitchFamily="50" charset="0"/>
              </a:rPr>
              <a:t>Me first communication with Children &amp; YP Centred Communication Masterclass, </a:t>
            </a:r>
          </a:p>
          <a:p>
            <a:pPr marL="0" indent="0">
              <a:spcBef>
                <a:spcPts val="0"/>
              </a:spcBef>
              <a:buNone/>
            </a:pPr>
            <a:r>
              <a:rPr lang="en-GB" sz="2200" dirty="0">
                <a:latin typeface="Montserrat" panose="00000500000000000000" pitchFamily="50" charset="0"/>
              </a:rPr>
              <a:t>    17</a:t>
            </a:r>
            <a:r>
              <a:rPr lang="en-GB" sz="2200" baseline="30000" dirty="0">
                <a:latin typeface="Montserrat" panose="00000500000000000000" pitchFamily="50" charset="0"/>
              </a:rPr>
              <a:t>th</a:t>
            </a:r>
            <a:r>
              <a:rPr lang="en-GB" sz="2200" dirty="0">
                <a:latin typeface="Montserrat" panose="00000500000000000000" pitchFamily="50" charset="0"/>
              </a:rPr>
              <a:t> May 2019, </a:t>
            </a:r>
            <a:r>
              <a:rPr lang="en-GB" sz="2200" u="sng" dirty="0">
                <a:latin typeface="Montserrat" panose="00000500000000000000" pitchFamily="50" charset="0"/>
                <a:hlinkClick r:id="rId2"/>
              </a:rPr>
              <a:t>www.mefirst.org.uk</a:t>
            </a:r>
            <a:endParaRPr lang="en-GB" sz="2200" dirty="0">
              <a:latin typeface="Montserrat" panose="00000500000000000000" pitchFamily="50" charset="0"/>
            </a:endParaRPr>
          </a:p>
          <a:p>
            <a:pPr>
              <a:spcBef>
                <a:spcPts val="0"/>
              </a:spcBef>
            </a:pPr>
            <a:endParaRPr lang="en-GB" sz="1600" dirty="0">
              <a:latin typeface="Montserrat" panose="00000500000000000000" pitchFamily="50" charset="0"/>
            </a:endParaRPr>
          </a:p>
          <a:p>
            <a:pPr>
              <a:spcBef>
                <a:spcPts val="0"/>
              </a:spcBef>
            </a:pPr>
            <a:endParaRPr lang="en-GB" dirty="0">
              <a:latin typeface="Montserrat" panose="00000500000000000000" pitchFamily="50" charset="0"/>
            </a:endParaRPr>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4472" r="29187" b="21454"/>
          <a:stretch/>
        </p:blipFill>
        <p:spPr bwMode="auto">
          <a:xfrm>
            <a:off x="7160381" y="2611412"/>
            <a:ext cx="1813337" cy="8535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descr="Image result for rcpch compass"/>
          <p:cNvPicPr>
            <a:picLocks noChangeAspect="1" noChangeArrowheads="1"/>
          </p:cNvPicPr>
          <p:nvPr/>
        </p:nvPicPr>
        <p:blipFill rotWithShape="1">
          <a:blip r:embed="rId4">
            <a:extLst>
              <a:ext uri="{28A0092B-C50C-407E-A947-70E740481C1C}">
                <a14:useLocalDpi xmlns:a14="http://schemas.microsoft.com/office/drawing/2010/main" val="0"/>
              </a:ext>
            </a:extLst>
          </a:blip>
          <a:srcRect t="23217"/>
          <a:stretch/>
        </p:blipFill>
        <p:spPr bwMode="auto">
          <a:xfrm>
            <a:off x="6944883" y="4354808"/>
            <a:ext cx="2028835" cy="6990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49880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CBF9507-246E-46AB-8E46-DDBA48936732}"/>
              </a:ext>
            </a:extLst>
          </p:cNvPr>
          <p:cNvSpPr>
            <a:spLocks noGrp="1"/>
          </p:cNvSpPr>
          <p:nvPr>
            <p:ph idx="1"/>
          </p:nvPr>
        </p:nvSpPr>
        <p:spPr>
          <a:xfrm>
            <a:off x="629383" y="1657000"/>
            <a:ext cx="7920880" cy="4890232"/>
          </a:xfrm>
        </p:spPr>
        <p:txBody>
          <a:bodyPr>
            <a:normAutofit fontScale="92500" lnSpcReduction="10000"/>
          </a:bodyPr>
          <a:lstStyle/>
          <a:p>
            <a:pPr marL="0" indent="0">
              <a:buNone/>
            </a:pPr>
            <a:r>
              <a:rPr lang="en-GB" sz="1800" b="1" dirty="0">
                <a:latin typeface="Montserrat" panose="00000500000000000000" pitchFamily="50" charset="0"/>
              </a:rPr>
              <a:t>This slide pack was created by:</a:t>
            </a:r>
          </a:p>
          <a:p>
            <a:pPr marL="0" indent="0">
              <a:buNone/>
            </a:pPr>
            <a:endParaRPr lang="en-GB" sz="1800" b="1" dirty="0">
              <a:latin typeface="Montserrat" panose="00000500000000000000" pitchFamily="50" charset="0"/>
            </a:endParaRPr>
          </a:p>
          <a:p>
            <a:r>
              <a:rPr lang="en-GB" sz="1800" b="1" dirty="0">
                <a:latin typeface="Montserrat" panose="00000500000000000000" pitchFamily="50" charset="0"/>
              </a:rPr>
              <a:t>Dr Gail Davison</a:t>
            </a:r>
            <a:r>
              <a:rPr lang="en-GB" sz="1800" dirty="0">
                <a:latin typeface="Montserrat" panose="00000500000000000000" pitchFamily="50" charset="0"/>
              </a:rPr>
              <a:t>, Research Fellow at Royal Belfast Hospital for Sick Children and Queen’s University Belfast, </a:t>
            </a:r>
            <a:r>
              <a:rPr lang="en-GB" sz="1800" dirty="0">
                <a:latin typeface="Montserrat" panose="00000500000000000000" pitchFamily="50" charset="0"/>
                <a:hlinkClick r:id="rId3"/>
              </a:rPr>
              <a:t>www.researchgate.net/profile/Gail_Davison</a:t>
            </a:r>
            <a:r>
              <a:rPr lang="en-GB" sz="1800" dirty="0">
                <a:latin typeface="Montserrat" panose="00000500000000000000" pitchFamily="50" charset="0"/>
              </a:rPr>
              <a:t> </a:t>
            </a:r>
            <a:r>
              <a:rPr lang="en-GB" sz="1800" dirty="0">
                <a:latin typeface="Montserrat" panose="00000500000000000000" pitchFamily="50" charset="0"/>
                <a:hlinkClick r:id="rId4"/>
              </a:rPr>
              <a:t>gdavison05@qub.ac.uk</a:t>
            </a:r>
            <a:r>
              <a:rPr lang="en-GB" sz="1800" dirty="0">
                <a:latin typeface="Montserrat" panose="00000500000000000000" pitchFamily="50" charset="0"/>
              </a:rPr>
              <a:t> </a:t>
            </a:r>
          </a:p>
          <a:p>
            <a:endParaRPr lang="en-GB" sz="1800" dirty="0">
              <a:latin typeface="Montserrat" panose="00000500000000000000" pitchFamily="50" charset="0"/>
            </a:endParaRPr>
          </a:p>
          <a:p>
            <a:r>
              <a:rPr lang="en-GB" sz="1800" b="1" dirty="0">
                <a:latin typeface="Montserrat" panose="00000500000000000000" pitchFamily="50" charset="0"/>
              </a:rPr>
              <a:t>Dr Julie-Ann Collins</a:t>
            </a:r>
            <a:r>
              <a:rPr lang="en-GB" sz="1800" dirty="0">
                <a:latin typeface="Montserrat" panose="00000500000000000000" pitchFamily="50" charset="0"/>
              </a:rPr>
              <a:t>, ST6 Paediatric Emergency Medicine at Royal Belfast Hospital for Sick Children &amp; RCPCH NI Rep</a:t>
            </a:r>
          </a:p>
          <a:p>
            <a:pPr marL="0" indent="0">
              <a:buNone/>
            </a:pPr>
            <a:endParaRPr lang="en-GB" sz="1800" dirty="0">
              <a:latin typeface="Montserrat" panose="00000500000000000000" pitchFamily="50" charset="0"/>
            </a:endParaRPr>
          </a:p>
          <a:p>
            <a:pPr marL="0" indent="0">
              <a:buNone/>
            </a:pPr>
            <a:r>
              <a:rPr lang="en-GB" sz="1800" b="1" dirty="0">
                <a:latin typeface="Montserrat" panose="00000500000000000000" pitchFamily="50" charset="0"/>
              </a:rPr>
              <a:t>With support from:</a:t>
            </a:r>
          </a:p>
          <a:p>
            <a:endParaRPr lang="en-GB" sz="1800" dirty="0">
              <a:latin typeface="Montserrat" panose="00000500000000000000" pitchFamily="50" charset="0"/>
            </a:endParaRPr>
          </a:p>
          <a:p>
            <a:r>
              <a:rPr lang="en-GB" sz="1800" b="1" dirty="0">
                <a:latin typeface="Montserrat" panose="00000500000000000000" pitchFamily="50" charset="0"/>
              </a:rPr>
              <a:t>Dr Dougal Hargreaves</a:t>
            </a:r>
            <a:r>
              <a:rPr lang="en-GB" sz="1800" dirty="0">
                <a:latin typeface="Montserrat" panose="00000500000000000000" pitchFamily="50" charset="0"/>
              </a:rPr>
              <a:t>, Honorary Consultant Paediatrician at UCL Hospital, </a:t>
            </a:r>
            <a:r>
              <a:rPr lang="en-GB" sz="1800" dirty="0">
                <a:latin typeface="Montserrat" panose="00000500000000000000" pitchFamily="50" charset="0"/>
                <a:hlinkClick r:id="rId5"/>
              </a:rPr>
              <a:t>www.nuffieldtrust.org.uk/person/dougal-Hargreaves</a:t>
            </a:r>
            <a:r>
              <a:rPr lang="en-GB" sz="1800" dirty="0">
                <a:latin typeface="Montserrat" panose="00000500000000000000" pitchFamily="50" charset="0"/>
              </a:rPr>
              <a:t> </a:t>
            </a:r>
            <a:r>
              <a:rPr lang="en-GB" sz="1800" u="sng" dirty="0">
                <a:latin typeface="Montserrat" panose="00000500000000000000" pitchFamily="50" charset="0"/>
                <a:hlinkClick r:id="rId6"/>
              </a:rPr>
              <a:t>d.hargreaves@imperial.ac.uk</a:t>
            </a:r>
            <a:endParaRPr lang="en-GB" sz="1800" dirty="0">
              <a:latin typeface="Montserrat" panose="00000500000000000000" pitchFamily="50" charset="0"/>
            </a:endParaRPr>
          </a:p>
          <a:p>
            <a:r>
              <a:rPr lang="en-GB" sz="1800" b="1" dirty="0">
                <a:latin typeface="Montserrat" panose="00000500000000000000" pitchFamily="50" charset="0"/>
              </a:rPr>
              <a:t>Jessie McCulloch</a:t>
            </a:r>
            <a:r>
              <a:rPr lang="en-GB" sz="1800" dirty="0">
                <a:latin typeface="Montserrat" panose="00000500000000000000" pitchFamily="50" charset="0"/>
              </a:rPr>
              <a:t>, Lead Practice Educator at </a:t>
            </a:r>
            <a:r>
              <a:rPr lang="en-GB" sz="1800" b="1" dirty="0">
                <a:latin typeface="Montserrat" panose="00000500000000000000" pitchFamily="50" charset="0"/>
              </a:rPr>
              <a:t>Me first </a:t>
            </a:r>
            <a:r>
              <a:rPr lang="en-GB" sz="1800" dirty="0">
                <a:latin typeface="Montserrat" panose="00000500000000000000" pitchFamily="50" charset="0"/>
              </a:rPr>
              <a:t>and Commercial Education, GOSH for Children NHS Foundation Trust </a:t>
            </a:r>
            <a:r>
              <a:rPr lang="en-GB" sz="1800" u="sng" dirty="0">
                <a:latin typeface="Montserrat" panose="00000500000000000000" pitchFamily="50" charset="0"/>
                <a:hlinkClick r:id="rId7"/>
              </a:rPr>
              <a:t>Jessie.McCulloch@gosh.nhs.uk</a:t>
            </a:r>
            <a:r>
              <a:rPr lang="en-GB" sz="1800" u="sng" dirty="0">
                <a:latin typeface="Montserrat" panose="00000500000000000000" pitchFamily="50" charset="0"/>
              </a:rPr>
              <a:t> </a:t>
            </a:r>
          </a:p>
          <a:p>
            <a:pPr marL="0" indent="0">
              <a:buNone/>
            </a:pPr>
            <a:r>
              <a:rPr lang="en-GB" sz="1800" dirty="0">
                <a:latin typeface="Montserrat" panose="00000500000000000000" pitchFamily="50" charset="0"/>
              </a:rPr>
              <a:t>     </a:t>
            </a:r>
            <a:r>
              <a:rPr lang="en-GB" sz="1800" dirty="0">
                <a:latin typeface="Montserrat" panose="00000500000000000000" pitchFamily="50" charset="0"/>
                <a:hlinkClick r:id="rId8"/>
              </a:rPr>
              <a:t>www.mefirst.org.uk</a:t>
            </a:r>
            <a:r>
              <a:rPr lang="en-GB" sz="1800" dirty="0">
                <a:latin typeface="Montserrat" panose="00000500000000000000" pitchFamily="50" charset="0"/>
              </a:rPr>
              <a:t> </a:t>
            </a:r>
          </a:p>
          <a:p>
            <a:pPr marL="0" indent="0">
              <a:buNone/>
            </a:pPr>
            <a:endParaRPr lang="en-GB" sz="1800" dirty="0">
              <a:latin typeface="Montserrat" panose="00000500000000000000" pitchFamily="50" charset="0"/>
            </a:endParaRPr>
          </a:p>
        </p:txBody>
      </p:sp>
      <p:sp>
        <p:nvSpPr>
          <p:cNvPr id="3" name="Title 2">
            <a:extLst>
              <a:ext uri="{FF2B5EF4-FFF2-40B4-BE49-F238E27FC236}">
                <a16:creationId xmlns:a16="http://schemas.microsoft.com/office/drawing/2014/main" id="{A0FDD96C-9A87-4461-AB45-3CF7D87856AF}"/>
              </a:ext>
            </a:extLst>
          </p:cNvPr>
          <p:cNvSpPr>
            <a:spLocks noGrp="1"/>
          </p:cNvSpPr>
          <p:nvPr>
            <p:ph type="title"/>
          </p:nvPr>
        </p:nvSpPr>
        <p:spPr/>
        <p:txBody>
          <a:bodyPr/>
          <a:lstStyle/>
          <a:p>
            <a:r>
              <a:rPr lang="en-GB" dirty="0">
                <a:latin typeface="Montserrat" panose="00000500000000000000" pitchFamily="50" charset="0"/>
              </a:rPr>
              <a:t>Acknowledgements</a:t>
            </a:r>
          </a:p>
        </p:txBody>
      </p:sp>
    </p:spTree>
    <p:extLst>
      <p:ext uri="{BB962C8B-B14F-4D97-AF65-F5344CB8AC3E}">
        <p14:creationId xmlns:p14="http://schemas.microsoft.com/office/powerpoint/2010/main" val="196843683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lgn="l">
          <a:defRPr sz="4000" b="0" dirty="0" smtClean="0">
            <a:solidFill>
              <a:srgbClr val="11A7F2"/>
            </a:solidFill>
            <a:latin typeface="Arial" panose="020B0604020202020204" pitchFamily="34" charset="0"/>
            <a:cs typeface="Arial" panose="020B0604020202020204" pitchFamily="34"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AB83671B227C040A3F2DC820CA09437" ma:contentTypeVersion="5" ma:contentTypeDescription="Create a new document." ma:contentTypeScope="" ma:versionID="3957c086d57edf4065c7911048f42342">
  <xsd:schema xmlns:xsd="http://www.w3.org/2001/XMLSchema" xmlns:xs="http://www.w3.org/2001/XMLSchema" xmlns:p="http://schemas.microsoft.com/office/2006/metadata/properties" xmlns:ns2="05b30a06-2de2-454a-94b8-b77c619e0e33" xmlns:ns3="90ef050c-6dc5-4cac-a9d0-8efe32cd5d47" targetNamespace="http://schemas.microsoft.com/office/2006/metadata/properties" ma:root="true" ma:fieldsID="5e16738a41a7d3c56aa4d09600b36c1f" ns2:_="" ns3:_="">
    <xsd:import namespace="05b30a06-2de2-454a-94b8-b77c619e0e33"/>
    <xsd:import namespace="90ef050c-6dc5-4cac-a9d0-8efe32cd5d47"/>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b30a06-2de2-454a-94b8-b77c619e0e3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0ef050c-6dc5-4cac-a9d0-8efe32cd5d47"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B6794FA9-F5CD-4F14-836B-680614D918F4}">
  <ds:schemaRefs>
    <ds:schemaRef ds:uri="http://schemas.microsoft.com/sharepoint/v3/contenttype/forms"/>
  </ds:schemaRefs>
</ds:datastoreItem>
</file>

<file path=customXml/itemProps2.xml><?xml version="1.0" encoding="utf-8"?>
<ds:datastoreItem xmlns:ds="http://schemas.openxmlformats.org/officeDocument/2006/customXml" ds:itemID="{07BF0D03-C070-4E69-81E9-1C9D25C52CC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5b30a06-2de2-454a-94b8-b77c619e0e33"/>
    <ds:schemaRef ds:uri="90ef050c-6dc5-4cac-a9d0-8efe32cd5d4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4973963-1894-4AF7-BA68-4F4DF4B78819}">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1371</TotalTime>
  <Words>5628</Words>
  <Application>Microsoft Office PowerPoint</Application>
  <PresentationFormat>On-screen Show (4:3)</PresentationFormat>
  <Paragraphs>328</Paragraphs>
  <Slides>21</Slides>
  <Notes>15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Aptos</vt:lpstr>
      <vt:lpstr>Arial</vt:lpstr>
      <vt:lpstr>Calibri</vt:lpstr>
      <vt:lpstr>interfaceregular</vt:lpstr>
      <vt:lpstr>Montserrat</vt:lpstr>
      <vt:lpstr>Wingdings</vt:lpstr>
      <vt:lpstr>Office Theme</vt:lpstr>
      <vt:lpstr>Domain 2: Communication</vt:lpstr>
      <vt:lpstr>Highlights</vt:lpstr>
      <vt:lpstr>Curriculum overview</vt:lpstr>
      <vt:lpstr>Core Level –  Curriculum Learning Outcome 2</vt:lpstr>
      <vt:lpstr>Specialty Level –  Curriculum Learning Outcome 2</vt:lpstr>
      <vt:lpstr>Underpinning knowledge</vt:lpstr>
      <vt:lpstr>Getting the basics right</vt:lpstr>
      <vt:lpstr>Guidance on communicating with CYP (GMC 2007)</vt:lpstr>
      <vt:lpstr>Approaches which influence communication with CYP and family</vt:lpstr>
      <vt:lpstr>Communicating with adolescents</vt:lpstr>
      <vt:lpstr>Getting into adolescent HEADSS</vt:lpstr>
      <vt:lpstr>Effective Communication</vt:lpstr>
      <vt:lpstr>Techniques for managing emotions during difficult conversations</vt:lpstr>
      <vt:lpstr>Poor interprofessional communication in paediatrics contributes to 44% of adverse outcomes (Hain et al., 2007)  </vt:lpstr>
      <vt:lpstr>PowerPoint Presentation</vt:lpstr>
      <vt:lpstr>Written communication</vt:lpstr>
      <vt:lpstr>Safe Handover &amp; Debriefing</vt:lpstr>
      <vt:lpstr>Don’t be afraid to use  “Critical Language”</vt:lpstr>
      <vt:lpstr>How can the Communication Domain be assessed?</vt:lpstr>
      <vt:lpstr>Useful training and resources</vt:lpstr>
      <vt:lpstr>Acknowledgements</vt:lpstr>
    </vt:vector>
  </TitlesOfParts>
  <Company>RCPCH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 Ball</dc:creator>
  <cp:lastModifiedBy>Veronica Sagyaman</cp:lastModifiedBy>
  <cp:revision>86</cp:revision>
  <dcterms:created xsi:type="dcterms:W3CDTF">2017-02-20T10:36:36Z</dcterms:created>
  <dcterms:modified xsi:type="dcterms:W3CDTF">2024-12-16T12:40:32Z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0x010100BAB83671B227C040A3F2DC820CA09437</vt:lpwstr>
  </property>
</Properties>
</file>