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269" r:id="rId6"/>
    <p:sldId id="274" r:id="rId7"/>
    <p:sldId id="267" r:id="rId8"/>
    <p:sldId id="268" r:id="rId9"/>
    <p:sldId id="260" r:id="rId10"/>
    <p:sldId id="261" r:id="rId11"/>
    <p:sldId id="270" r:id="rId12"/>
    <p:sldId id="271" r:id="rId13"/>
    <p:sldId id="272" r:id="rId14"/>
    <p:sldId id="273" r:id="rId15"/>
    <p:sldId id="259" r:id="rId16"/>
    <p:sldId id="26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58"/>
    <a:srgbClr val="11A7F2"/>
    <a:srgbClr val="EE7EEE"/>
    <a:srgbClr val="E430E4"/>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399F0E-50EF-437F-8BA2-5CA9CD8E1D77}" v="29" dt="2024-12-16T15:42:06.7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0" autoAdjust="0"/>
    <p:restoredTop sz="44789" autoAdjust="0"/>
  </p:normalViewPr>
  <p:slideViewPr>
    <p:cSldViewPr>
      <p:cViewPr varScale="1">
        <p:scale>
          <a:sx n="64" d="100"/>
          <a:sy n="64" d="100"/>
        </p:scale>
        <p:origin x="1172"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onica Sagyaman" userId="41672d21-0f22-4a0c-be57-e92358a52c17" providerId="ADAL" clId="{76399F0E-50EF-437F-8BA2-5CA9CD8E1D77}"/>
    <pc:docChg chg="undo custSel addSld delSld modSld modMainMaster">
      <pc:chgData name="Veronica Sagyaman" userId="41672d21-0f22-4a0c-be57-e92358a52c17" providerId="ADAL" clId="{76399F0E-50EF-437F-8BA2-5CA9CD8E1D77}" dt="2024-12-16T15:42:19.851" v="530" actId="20577"/>
      <pc:docMkLst>
        <pc:docMk/>
      </pc:docMkLst>
      <pc:sldChg chg="modSp mod">
        <pc:chgData name="Veronica Sagyaman" userId="41672d21-0f22-4a0c-be57-e92358a52c17" providerId="ADAL" clId="{76399F0E-50EF-437F-8BA2-5CA9CD8E1D77}" dt="2024-12-16T15:42:19.851" v="530" actId="20577"/>
        <pc:sldMkLst>
          <pc:docMk/>
          <pc:sldMk cId="1158440036" sldId="256"/>
        </pc:sldMkLst>
        <pc:spChg chg="mod">
          <ac:chgData name="Veronica Sagyaman" userId="41672d21-0f22-4a0c-be57-e92358a52c17" providerId="ADAL" clId="{76399F0E-50EF-437F-8BA2-5CA9CD8E1D77}" dt="2024-12-16T15:42:19.851" v="530" actId="20577"/>
          <ac:spMkLst>
            <pc:docMk/>
            <pc:sldMk cId="1158440036" sldId="256"/>
            <ac:spMk id="2" creationId="{00000000-0000-0000-0000-000000000000}"/>
          </ac:spMkLst>
        </pc:spChg>
      </pc:sldChg>
      <pc:sldChg chg="modSp mod">
        <pc:chgData name="Veronica Sagyaman" userId="41672d21-0f22-4a0c-be57-e92358a52c17" providerId="ADAL" clId="{76399F0E-50EF-437F-8BA2-5CA9CD8E1D77}" dt="2024-12-16T15:41:20.395" v="522" actId="208"/>
        <pc:sldMkLst>
          <pc:docMk/>
          <pc:sldMk cId="3341354697" sldId="259"/>
        </pc:sldMkLst>
        <pc:spChg chg="mod">
          <ac:chgData name="Veronica Sagyaman" userId="41672d21-0f22-4a0c-be57-e92358a52c17" providerId="ADAL" clId="{76399F0E-50EF-437F-8BA2-5CA9CD8E1D77}" dt="2024-12-16T15:40:01.273" v="480" actId="2711"/>
          <ac:spMkLst>
            <pc:docMk/>
            <pc:sldMk cId="3341354697" sldId="259"/>
            <ac:spMk id="5" creationId="{480DB995-E90F-4F26-A771-8AF0E55DF500}"/>
          </ac:spMkLst>
        </pc:spChg>
        <pc:spChg chg="mod">
          <ac:chgData name="Veronica Sagyaman" userId="41672d21-0f22-4a0c-be57-e92358a52c17" providerId="ADAL" clId="{76399F0E-50EF-437F-8BA2-5CA9CD8E1D77}" dt="2024-12-16T15:41:20.395" v="522" actId="208"/>
          <ac:spMkLst>
            <pc:docMk/>
            <pc:sldMk cId="3341354697" sldId="259"/>
            <ac:spMk id="6" creationId="{94B2C623-B130-4DF0-A1EE-2C0AEDFCF07F}"/>
          </ac:spMkLst>
        </pc:spChg>
      </pc:sldChg>
      <pc:sldChg chg="modSp mod">
        <pc:chgData name="Veronica Sagyaman" userId="41672d21-0f22-4a0c-be57-e92358a52c17" providerId="ADAL" clId="{76399F0E-50EF-437F-8BA2-5CA9CD8E1D77}" dt="2024-12-16T15:42:11.730" v="528" actId="1076"/>
        <pc:sldMkLst>
          <pc:docMk/>
          <pc:sldMk cId="4001832368" sldId="260"/>
        </pc:sldMkLst>
        <pc:spChg chg="mod">
          <ac:chgData name="Veronica Sagyaman" userId="41672d21-0f22-4a0c-be57-e92358a52c17" providerId="ADAL" clId="{76399F0E-50EF-437F-8BA2-5CA9CD8E1D77}" dt="2024-12-16T15:26:48.986" v="256" actId="2711"/>
          <ac:spMkLst>
            <pc:docMk/>
            <pc:sldMk cId="4001832368" sldId="260"/>
            <ac:spMk id="5" creationId="{480DB995-E90F-4F26-A771-8AF0E55DF500}"/>
          </ac:spMkLst>
        </pc:spChg>
        <pc:graphicFrameChg chg="mod modGraphic">
          <ac:chgData name="Veronica Sagyaman" userId="41672d21-0f22-4a0c-be57-e92358a52c17" providerId="ADAL" clId="{76399F0E-50EF-437F-8BA2-5CA9CD8E1D77}" dt="2024-12-16T15:42:11.730" v="528" actId="1076"/>
          <ac:graphicFrameMkLst>
            <pc:docMk/>
            <pc:sldMk cId="4001832368" sldId="260"/>
            <ac:graphicFrameMk id="2" creationId="{00000000-0000-0000-0000-000000000000}"/>
          </ac:graphicFrameMkLst>
        </pc:graphicFrameChg>
      </pc:sldChg>
      <pc:sldChg chg="modSp mod">
        <pc:chgData name="Veronica Sagyaman" userId="41672d21-0f22-4a0c-be57-e92358a52c17" providerId="ADAL" clId="{76399F0E-50EF-437F-8BA2-5CA9CD8E1D77}" dt="2024-12-16T15:30:30.402" v="303" actId="1076"/>
        <pc:sldMkLst>
          <pc:docMk/>
          <pc:sldMk cId="4001832368" sldId="261"/>
        </pc:sldMkLst>
        <pc:spChg chg="mod">
          <ac:chgData name="Veronica Sagyaman" userId="41672d21-0f22-4a0c-be57-e92358a52c17" providerId="ADAL" clId="{76399F0E-50EF-437F-8BA2-5CA9CD8E1D77}" dt="2024-12-16T15:30:19.088" v="300" actId="403"/>
          <ac:spMkLst>
            <pc:docMk/>
            <pc:sldMk cId="4001832368" sldId="261"/>
            <ac:spMk id="2" creationId="{BBD4F4EA-A2F7-46E2-9332-65A7C00F8E92}"/>
          </ac:spMkLst>
        </pc:spChg>
        <pc:spChg chg="mod">
          <ac:chgData name="Veronica Sagyaman" userId="41672d21-0f22-4a0c-be57-e92358a52c17" providerId="ADAL" clId="{76399F0E-50EF-437F-8BA2-5CA9CD8E1D77}" dt="2024-12-16T15:30:30.402" v="303" actId="1076"/>
          <ac:spMkLst>
            <pc:docMk/>
            <pc:sldMk cId="4001832368" sldId="261"/>
            <ac:spMk id="3" creationId="{269A317E-0491-4926-8CC9-BB72131B67AD}"/>
          </ac:spMkLst>
        </pc:spChg>
        <pc:spChg chg="mod">
          <ac:chgData name="Veronica Sagyaman" userId="41672d21-0f22-4a0c-be57-e92358a52c17" providerId="ADAL" clId="{76399F0E-50EF-437F-8BA2-5CA9CD8E1D77}" dt="2024-12-16T15:28:07.746" v="283" actId="2711"/>
          <ac:spMkLst>
            <pc:docMk/>
            <pc:sldMk cId="4001832368" sldId="261"/>
            <ac:spMk id="5" creationId="{480DB995-E90F-4F26-A771-8AF0E55DF500}"/>
          </ac:spMkLst>
        </pc:spChg>
        <pc:spChg chg="mod">
          <ac:chgData name="Veronica Sagyaman" userId="41672d21-0f22-4a0c-be57-e92358a52c17" providerId="ADAL" clId="{76399F0E-50EF-437F-8BA2-5CA9CD8E1D77}" dt="2024-12-16T15:30:27.627" v="302" actId="14100"/>
          <ac:spMkLst>
            <pc:docMk/>
            <pc:sldMk cId="4001832368" sldId="261"/>
            <ac:spMk id="7" creationId="{6FEA899D-2DD5-4C61-B77C-6242CD039BCE}"/>
          </ac:spMkLst>
        </pc:spChg>
      </pc:sldChg>
      <pc:sldChg chg="modSp mod">
        <pc:chgData name="Veronica Sagyaman" userId="41672d21-0f22-4a0c-be57-e92358a52c17" providerId="ADAL" clId="{76399F0E-50EF-437F-8BA2-5CA9CD8E1D77}" dt="2024-12-16T15:41:32.036" v="525" actId="14100"/>
        <pc:sldMkLst>
          <pc:docMk/>
          <pc:sldMk cId="2454988078" sldId="262"/>
        </pc:sldMkLst>
        <pc:spChg chg="mod">
          <ac:chgData name="Veronica Sagyaman" userId="41672d21-0f22-4a0c-be57-e92358a52c17" providerId="ADAL" clId="{76399F0E-50EF-437F-8BA2-5CA9CD8E1D77}" dt="2024-12-16T15:41:25.893" v="523" actId="2711"/>
          <ac:spMkLst>
            <pc:docMk/>
            <pc:sldMk cId="2454988078" sldId="262"/>
            <ac:spMk id="4" creationId="{00000000-0000-0000-0000-000000000000}"/>
          </ac:spMkLst>
        </pc:spChg>
        <pc:spChg chg="mod">
          <ac:chgData name="Veronica Sagyaman" userId="41672d21-0f22-4a0c-be57-e92358a52c17" providerId="ADAL" clId="{76399F0E-50EF-437F-8BA2-5CA9CD8E1D77}" dt="2024-12-16T15:41:32.036" v="525" actId="14100"/>
          <ac:spMkLst>
            <pc:docMk/>
            <pc:sldMk cId="2454988078" sldId="262"/>
            <ac:spMk id="5" creationId="{00000000-0000-0000-0000-000000000000}"/>
          </ac:spMkLst>
        </pc:spChg>
      </pc:sldChg>
      <pc:sldChg chg="del">
        <pc:chgData name="Veronica Sagyaman" userId="41672d21-0f22-4a0c-be57-e92358a52c17" providerId="ADAL" clId="{76399F0E-50EF-437F-8BA2-5CA9CD8E1D77}" dt="2024-12-16T15:26:22.439" v="255" actId="2696"/>
        <pc:sldMkLst>
          <pc:docMk/>
          <pc:sldMk cId="2873147083" sldId="266"/>
        </pc:sldMkLst>
      </pc:sldChg>
      <pc:sldChg chg="addSp modSp mod">
        <pc:chgData name="Veronica Sagyaman" userId="41672d21-0f22-4a0c-be57-e92358a52c17" providerId="ADAL" clId="{76399F0E-50EF-437F-8BA2-5CA9CD8E1D77}" dt="2024-12-16T15:23:30.046" v="195" actId="1076"/>
        <pc:sldMkLst>
          <pc:docMk/>
          <pc:sldMk cId="1210421749" sldId="267"/>
        </pc:sldMkLst>
        <pc:spChg chg="add mod">
          <ac:chgData name="Veronica Sagyaman" userId="41672d21-0f22-4a0c-be57-e92358a52c17" providerId="ADAL" clId="{76399F0E-50EF-437F-8BA2-5CA9CD8E1D77}" dt="2024-12-16T15:22:47.858" v="186" actId="1076"/>
          <ac:spMkLst>
            <pc:docMk/>
            <pc:sldMk cId="1210421749" sldId="267"/>
            <ac:spMk id="4" creationId="{D4649BE6-A551-962F-236C-0BCA43391909}"/>
          </ac:spMkLst>
        </pc:spChg>
        <pc:spChg chg="mod">
          <ac:chgData name="Veronica Sagyaman" userId="41672d21-0f22-4a0c-be57-e92358a52c17" providerId="ADAL" clId="{76399F0E-50EF-437F-8BA2-5CA9CD8E1D77}" dt="2024-12-16T15:22:43.158" v="185" actId="404"/>
          <ac:spMkLst>
            <pc:docMk/>
            <pc:sldMk cId="1210421749" sldId="267"/>
            <ac:spMk id="5" creationId="{480DB995-E90F-4F26-A771-8AF0E55DF500}"/>
          </ac:spMkLst>
        </pc:spChg>
        <pc:graphicFrameChg chg="mod modGraphic">
          <ac:chgData name="Veronica Sagyaman" userId="41672d21-0f22-4a0c-be57-e92358a52c17" providerId="ADAL" clId="{76399F0E-50EF-437F-8BA2-5CA9CD8E1D77}" dt="2024-12-16T15:23:30.046" v="195" actId="1076"/>
          <ac:graphicFrameMkLst>
            <pc:docMk/>
            <pc:sldMk cId="1210421749" sldId="267"/>
            <ac:graphicFrameMk id="2" creationId="{00000000-0000-0000-0000-000000000000}"/>
          </ac:graphicFrameMkLst>
        </pc:graphicFrameChg>
      </pc:sldChg>
      <pc:sldChg chg="modSp mod">
        <pc:chgData name="Veronica Sagyaman" userId="41672d21-0f22-4a0c-be57-e92358a52c17" providerId="ADAL" clId="{76399F0E-50EF-437F-8BA2-5CA9CD8E1D77}" dt="2024-12-16T15:41:54.979" v="526" actId="20577"/>
        <pc:sldMkLst>
          <pc:docMk/>
          <pc:sldMk cId="518671758" sldId="268"/>
        </pc:sldMkLst>
        <pc:spChg chg="mod">
          <ac:chgData name="Veronica Sagyaman" userId="41672d21-0f22-4a0c-be57-e92358a52c17" providerId="ADAL" clId="{76399F0E-50EF-437F-8BA2-5CA9CD8E1D77}" dt="2024-12-16T15:23:51.449" v="200" actId="404"/>
          <ac:spMkLst>
            <pc:docMk/>
            <pc:sldMk cId="518671758" sldId="268"/>
            <ac:spMk id="5" creationId="{480DB995-E90F-4F26-A771-8AF0E55DF500}"/>
          </ac:spMkLst>
        </pc:spChg>
        <pc:graphicFrameChg chg="mod modGraphic">
          <ac:chgData name="Veronica Sagyaman" userId="41672d21-0f22-4a0c-be57-e92358a52c17" providerId="ADAL" clId="{76399F0E-50EF-437F-8BA2-5CA9CD8E1D77}" dt="2024-12-16T15:41:54.979" v="526" actId="20577"/>
          <ac:graphicFrameMkLst>
            <pc:docMk/>
            <pc:sldMk cId="518671758" sldId="268"/>
            <ac:graphicFrameMk id="2" creationId="{00000000-0000-0000-0000-000000000000}"/>
          </ac:graphicFrameMkLst>
        </pc:graphicFrameChg>
      </pc:sldChg>
      <pc:sldChg chg="modSp mod modNotesTx">
        <pc:chgData name="Veronica Sagyaman" userId="41672d21-0f22-4a0c-be57-e92358a52c17" providerId="ADAL" clId="{76399F0E-50EF-437F-8BA2-5CA9CD8E1D77}" dt="2024-12-16T15:15:33.955" v="100" actId="5793"/>
        <pc:sldMkLst>
          <pc:docMk/>
          <pc:sldMk cId="3149839542" sldId="269"/>
        </pc:sldMkLst>
        <pc:spChg chg="mod">
          <ac:chgData name="Veronica Sagyaman" userId="41672d21-0f22-4a0c-be57-e92358a52c17" providerId="ADAL" clId="{76399F0E-50EF-437F-8BA2-5CA9CD8E1D77}" dt="2024-12-16T15:15:33.955" v="100" actId="5793"/>
          <ac:spMkLst>
            <pc:docMk/>
            <pc:sldMk cId="3149839542" sldId="269"/>
            <ac:spMk id="2" creationId="{A596D259-9771-4BBE-9FA0-0999AE77D1A6}"/>
          </ac:spMkLst>
        </pc:spChg>
        <pc:spChg chg="mod">
          <ac:chgData name="Veronica Sagyaman" userId="41672d21-0f22-4a0c-be57-e92358a52c17" providerId="ADAL" clId="{76399F0E-50EF-437F-8BA2-5CA9CD8E1D77}" dt="2024-12-16T15:12:09.711" v="34" actId="2711"/>
          <ac:spMkLst>
            <pc:docMk/>
            <pc:sldMk cId="3149839542" sldId="269"/>
            <ac:spMk id="3" creationId="{DE9D3A06-3463-4AB2-A1FC-C7DF3C2A19A9}"/>
          </ac:spMkLst>
        </pc:spChg>
      </pc:sldChg>
      <pc:sldChg chg="modSp mod">
        <pc:chgData name="Veronica Sagyaman" userId="41672d21-0f22-4a0c-be57-e92358a52c17" providerId="ADAL" clId="{76399F0E-50EF-437F-8BA2-5CA9CD8E1D77}" dt="2024-12-16T15:33:47.521" v="372" actId="120"/>
        <pc:sldMkLst>
          <pc:docMk/>
          <pc:sldMk cId="1679072667" sldId="270"/>
        </pc:sldMkLst>
        <pc:spChg chg="mod">
          <ac:chgData name="Veronica Sagyaman" userId="41672d21-0f22-4a0c-be57-e92358a52c17" providerId="ADAL" clId="{76399F0E-50EF-437F-8BA2-5CA9CD8E1D77}" dt="2024-12-16T15:33:47.521" v="372" actId="120"/>
          <ac:spMkLst>
            <pc:docMk/>
            <pc:sldMk cId="1679072667" sldId="270"/>
            <ac:spMk id="3" creationId="{0F8084D3-B781-453C-8308-27123D8B249C}"/>
          </ac:spMkLst>
        </pc:spChg>
        <pc:spChg chg="mod">
          <ac:chgData name="Veronica Sagyaman" userId="41672d21-0f22-4a0c-be57-e92358a52c17" providerId="ADAL" clId="{76399F0E-50EF-437F-8BA2-5CA9CD8E1D77}" dt="2024-12-16T15:33:40.035" v="369" actId="1076"/>
          <ac:spMkLst>
            <pc:docMk/>
            <pc:sldMk cId="1679072667" sldId="270"/>
            <ac:spMk id="4" creationId="{403DB764-1D3B-4DEB-949F-E0EE91783F25}"/>
          </ac:spMkLst>
        </pc:spChg>
        <pc:spChg chg="mod">
          <ac:chgData name="Veronica Sagyaman" userId="41672d21-0f22-4a0c-be57-e92358a52c17" providerId="ADAL" clId="{76399F0E-50EF-437F-8BA2-5CA9CD8E1D77}" dt="2024-12-16T15:33:38.345" v="368" actId="1076"/>
          <ac:spMkLst>
            <pc:docMk/>
            <pc:sldMk cId="1679072667" sldId="270"/>
            <ac:spMk id="5" creationId="{A0773C7D-7382-4366-BEAC-D347141F7AB7}"/>
          </ac:spMkLst>
        </pc:spChg>
        <pc:spChg chg="mod">
          <ac:chgData name="Veronica Sagyaman" userId="41672d21-0f22-4a0c-be57-e92358a52c17" providerId="ADAL" clId="{76399F0E-50EF-437F-8BA2-5CA9CD8E1D77}" dt="2024-12-16T15:33:43.343" v="371" actId="1076"/>
          <ac:spMkLst>
            <pc:docMk/>
            <pc:sldMk cId="1679072667" sldId="270"/>
            <ac:spMk id="6" creationId="{A75421AE-1F97-4629-B9B8-8AC985E70D15}"/>
          </ac:spMkLst>
        </pc:spChg>
        <pc:spChg chg="mod">
          <ac:chgData name="Veronica Sagyaman" userId="41672d21-0f22-4a0c-be57-e92358a52c17" providerId="ADAL" clId="{76399F0E-50EF-437F-8BA2-5CA9CD8E1D77}" dt="2024-12-16T15:33:24.044" v="362" actId="14100"/>
          <ac:spMkLst>
            <pc:docMk/>
            <pc:sldMk cId="1679072667" sldId="270"/>
            <ac:spMk id="7" creationId="{44019797-B22D-4F20-9231-3654CDFC5951}"/>
          </ac:spMkLst>
        </pc:spChg>
      </pc:sldChg>
      <pc:sldChg chg="modSp mod">
        <pc:chgData name="Veronica Sagyaman" userId="41672d21-0f22-4a0c-be57-e92358a52c17" providerId="ADAL" clId="{76399F0E-50EF-437F-8BA2-5CA9CD8E1D77}" dt="2024-12-16T15:35:00.878" v="390" actId="20577"/>
        <pc:sldMkLst>
          <pc:docMk/>
          <pc:sldMk cId="3925203598" sldId="271"/>
        </pc:sldMkLst>
        <pc:spChg chg="mod">
          <ac:chgData name="Veronica Sagyaman" userId="41672d21-0f22-4a0c-be57-e92358a52c17" providerId="ADAL" clId="{76399F0E-50EF-437F-8BA2-5CA9CD8E1D77}" dt="2024-12-16T15:35:00.878" v="390" actId="20577"/>
          <ac:spMkLst>
            <pc:docMk/>
            <pc:sldMk cId="3925203598" sldId="271"/>
            <ac:spMk id="2" creationId="{71CE3F91-3D0F-44C7-BEBD-156D9737A2E1}"/>
          </ac:spMkLst>
        </pc:spChg>
        <pc:spChg chg="mod">
          <ac:chgData name="Veronica Sagyaman" userId="41672d21-0f22-4a0c-be57-e92358a52c17" providerId="ADAL" clId="{76399F0E-50EF-437F-8BA2-5CA9CD8E1D77}" dt="2024-12-16T15:34:01.073" v="373" actId="2711"/>
          <ac:spMkLst>
            <pc:docMk/>
            <pc:sldMk cId="3925203598" sldId="271"/>
            <ac:spMk id="3" creationId="{AE427A9E-648A-4B64-9226-54BA52AF2DB2}"/>
          </ac:spMkLst>
        </pc:spChg>
        <pc:spChg chg="mod">
          <ac:chgData name="Veronica Sagyaman" userId="41672d21-0f22-4a0c-be57-e92358a52c17" providerId="ADAL" clId="{76399F0E-50EF-437F-8BA2-5CA9CD8E1D77}" dt="2024-12-16T15:34:55.254" v="389" actId="1076"/>
          <ac:spMkLst>
            <pc:docMk/>
            <pc:sldMk cId="3925203598" sldId="271"/>
            <ac:spMk id="4" creationId="{6486C08A-3F31-425A-9626-FC6CADA1A853}"/>
          </ac:spMkLst>
        </pc:spChg>
      </pc:sldChg>
      <pc:sldChg chg="modSp mod">
        <pc:chgData name="Veronica Sagyaman" userId="41672d21-0f22-4a0c-be57-e92358a52c17" providerId="ADAL" clId="{76399F0E-50EF-437F-8BA2-5CA9CD8E1D77}" dt="2024-12-16T15:37:39.681" v="437" actId="20577"/>
        <pc:sldMkLst>
          <pc:docMk/>
          <pc:sldMk cId="1157219402" sldId="272"/>
        </pc:sldMkLst>
        <pc:spChg chg="mod">
          <ac:chgData name="Veronica Sagyaman" userId="41672d21-0f22-4a0c-be57-e92358a52c17" providerId="ADAL" clId="{76399F0E-50EF-437F-8BA2-5CA9CD8E1D77}" dt="2024-12-16T15:37:25.740" v="434" actId="20577"/>
          <ac:spMkLst>
            <pc:docMk/>
            <pc:sldMk cId="1157219402" sldId="272"/>
            <ac:spMk id="2" creationId="{7D90A832-B3E1-400B-9ADD-C4DFC077CB72}"/>
          </ac:spMkLst>
        </pc:spChg>
        <pc:spChg chg="mod">
          <ac:chgData name="Veronica Sagyaman" userId="41672d21-0f22-4a0c-be57-e92358a52c17" providerId="ADAL" clId="{76399F0E-50EF-437F-8BA2-5CA9CD8E1D77}" dt="2024-12-16T15:35:08.218" v="391" actId="2711"/>
          <ac:spMkLst>
            <pc:docMk/>
            <pc:sldMk cId="1157219402" sldId="272"/>
            <ac:spMk id="3" creationId="{7CAFE299-41AD-4C6D-B65D-AC35801F0BDF}"/>
          </ac:spMkLst>
        </pc:spChg>
        <pc:spChg chg="mod">
          <ac:chgData name="Veronica Sagyaman" userId="41672d21-0f22-4a0c-be57-e92358a52c17" providerId="ADAL" clId="{76399F0E-50EF-437F-8BA2-5CA9CD8E1D77}" dt="2024-12-16T15:37:16.063" v="431" actId="14100"/>
          <ac:spMkLst>
            <pc:docMk/>
            <pc:sldMk cId="1157219402" sldId="272"/>
            <ac:spMk id="4" creationId="{B7AF3E0D-D270-4E05-AAD4-A2C97373FCDF}"/>
          </ac:spMkLst>
        </pc:spChg>
        <pc:spChg chg="mod">
          <ac:chgData name="Veronica Sagyaman" userId="41672d21-0f22-4a0c-be57-e92358a52c17" providerId="ADAL" clId="{76399F0E-50EF-437F-8BA2-5CA9CD8E1D77}" dt="2024-12-16T15:37:39.681" v="437" actId="20577"/>
          <ac:spMkLst>
            <pc:docMk/>
            <pc:sldMk cId="1157219402" sldId="272"/>
            <ac:spMk id="5" creationId="{26CF8BBC-7668-4255-BDE4-49B04F633CD7}"/>
          </ac:spMkLst>
        </pc:spChg>
        <pc:spChg chg="mod">
          <ac:chgData name="Veronica Sagyaman" userId="41672d21-0f22-4a0c-be57-e92358a52c17" providerId="ADAL" clId="{76399F0E-50EF-437F-8BA2-5CA9CD8E1D77}" dt="2024-12-16T15:35:47.653" v="404" actId="207"/>
          <ac:spMkLst>
            <pc:docMk/>
            <pc:sldMk cId="1157219402" sldId="272"/>
            <ac:spMk id="6" creationId="{5BCF8C66-B58E-4596-A266-EED4782BD050}"/>
          </ac:spMkLst>
        </pc:spChg>
      </pc:sldChg>
      <pc:sldChg chg="modSp mod modNotesTx">
        <pc:chgData name="Veronica Sagyaman" userId="41672d21-0f22-4a0c-be57-e92358a52c17" providerId="ADAL" clId="{76399F0E-50EF-437F-8BA2-5CA9CD8E1D77}" dt="2024-12-16T15:39:56.568" v="479" actId="20577"/>
        <pc:sldMkLst>
          <pc:docMk/>
          <pc:sldMk cId="3938900084" sldId="273"/>
        </pc:sldMkLst>
        <pc:spChg chg="mod">
          <ac:chgData name="Veronica Sagyaman" userId="41672d21-0f22-4a0c-be57-e92358a52c17" providerId="ADAL" clId="{76399F0E-50EF-437F-8BA2-5CA9CD8E1D77}" dt="2024-12-16T15:37:56.517" v="440" actId="404"/>
          <ac:spMkLst>
            <pc:docMk/>
            <pc:sldMk cId="3938900084" sldId="273"/>
            <ac:spMk id="2" creationId="{B5345791-2D05-40E2-9EB3-F563173DF060}"/>
          </ac:spMkLst>
        </pc:spChg>
        <pc:spChg chg="mod">
          <ac:chgData name="Veronica Sagyaman" userId="41672d21-0f22-4a0c-be57-e92358a52c17" providerId="ADAL" clId="{76399F0E-50EF-437F-8BA2-5CA9CD8E1D77}" dt="2024-12-16T15:37:49.220" v="438" actId="2711"/>
          <ac:spMkLst>
            <pc:docMk/>
            <pc:sldMk cId="3938900084" sldId="273"/>
            <ac:spMk id="3" creationId="{C367D4B8-291D-4DC3-9C31-CD09B85A9B50}"/>
          </ac:spMkLst>
        </pc:spChg>
        <pc:spChg chg="mod">
          <ac:chgData name="Veronica Sagyaman" userId="41672d21-0f22-4a0c-be57-e92358a52c17" providerId="ADAL" clId="{76399F0E-50EF-437F-8BA2-5CA9CD8E1D77}" dt="2024-12-16T15:39:46.899" v="477" actId="27107"/>
          <ac:spMkLst>
            <pc:docMk/>
            <pc:sldMk cId="3938900084" sldId="273"/>
            <ac:spMk id="5" creationId="{EBD31DE4-08FE-4B02-9503-C8385B8EC35C}"/>
          </ac:spMkLst>
        </pc:spChg>
        <pc:spChg chg="mod">
          <ac:chgData name="Veronica Sagyaman" userId="41672d21-0f22-4a0c-be57-e92358a52c17" providerId="ADAL" clId="{76399F0E-50EF-437F-8BA2-5CA9CD8E1D77}" dt="2024-12-16T15:39:10.409" v="468" actId="208"/>
          <ac:spMkLst>
            <pc:docMk/>
            <pc:sldMk cId="3938900084" sldId="273"/>
            <ac:spMk id="6" creationId="{B76BC084-D314-4EFD-8158-B51373BC3804}"/>
          </ac:spMkLst>
        </pc:spChg>
        <pc:spChg chg="mod">
          <ac:chgData name="Veronica Sagyaman" userId="41672d21-0f22-4a0c-be57-e92358a52c17" providerId="ADAL" clId="{76399F0E-50EF-437F-8BA2-5CA9CD8E1D77}" dt="2024-12-16T15:39:56.568" v="479" actId="20577"/>
          <ac:spMkLst>
            <pc:docMk/>
            <pc:sldMk cId="3938900084" sldId="273"/>
            <ac:spMk id="7" creationId="{AE12E7BE-8E74-4A7C-AA6D-EC7EE5ADC8BA}"/>
          </ac:spMkLst>
        </pc:spChg>
        <pc:spChg chg="mod">
          <ac:chgData name="Veronica Sagyaman" userId="41672d21-0f22-4a0c-be57-e92358a52c17" providerId="ADAL" clId="{76399F0E-50EF-437F-8BA2-5CA9CD8E1D77}" dt="2024-12-16T15:39:21.913" v="472" actId="207"/>
          <ac:spMkLst>
            <pc:docMk/>
            <pc:sldMk cId="3938900084" sldId="273"/>
            <ac:spMk id="8" creationId="{6725B109-869C-45FD-B489-518D4DA48B5D}"/>
          </ac:spMkLst>
        </pc:spChg>
        <pc:spChg chg="mod">
          <ac:chgData name="Veronica Sagyaman" userId="41672d21-0f22-4a0c-be57-e92358a52c17" providerId="ADAL" clId="{76399F0E-50EF-437F-8BA2-5CA9CD8E1D77}" dt="2024-12-16T15:39:26.810" v="475" actId="1076"/>
          <ac:spMkLst>
            <pc:docMk/>
            <pc:sldMk cId="3938900084" sldId="273"/>
            <ac:spMk id="13" creationId="{9A3F5B6D-EAE2-46C7-BA6E-6F2A56C82781}"/>
          </ac:spMkLst>
        </pc:spChg>
      </pc:sldChg>
      <pc:sldChg chg="addSp delSp modSp new mod">
        <pc:chgData name="Veronica Sagyaman" userId="41672d21-0f22-4a0c-be57-e92358a52c17" providerId="ADAL" clId="{76399F0E-50EF-437F-8BA2-5CA9CD8E1D77}" dt="2024-12-16T15:16:09.257" v="106" actId="20577"/>
        <pc:sldMkLst>
          <pc:docMk/>
          <pc:sldMk cId="2857510274" sldId="274"/>
        </pc:sldMkLst>
        <pc:spChg chg="mod">
          <ac:chgData name="Veronica Sagyaman" userId="41672d21-0f22-4a0c-be57-e92358a52c17" providerId="ADAL" clId="{76399F0E-50EF-437F-8BA2-5CA9CD8E1D77}" dt="2024-12-16T15:16:09.257" v="106" actId="20577"/>
          <ac:spMkLst>
            <pc:docMk/>
            <pc:sldMk cId="2857510274" sldId="274"/>
            <ac:spMk id="2" creationId="{50231EDA-1D8C-750E-3241-B7F5E83B1D53}"/>
          </ac:spMkLst>
        </pc:spChg>
        <pc:spChg chg="del">
          <ac:chgData name="Veronica Sagyaman" userId="41672d21-0f22-4a0c-be57-e92358a52c17" providerId="ADAL" clId="{76399F0E-50EF-437F-8BA2-5CA9CD8E1D77}" dt="2024-12-16T15:15:58.139" v="102"/>
          <ac:spMkLst>
            <pc:docMk/>
            <pc:sldMk cId="2857510274" sldId="274"/>
            <ac:spMk id="3" creationId="{B6855C28-01B8-CF4F-D25A-01920C58D53C}"/>
          </ac:spMkLst>
        </pc:spChg>
        <pc:spChg chg="add mod">
          <ac:chgData name="Veronica Sagyaman" userId="41672d21-0f22-4a0c-be57-e92358a52c17" providerId="ADAL" clId="{76399F0E-50EF-437F-8BA2-5CA9CD8E1D77}" dt="2024-12-16T15:15:58.139" v="102"/>
          <ac:spMkLst>
            <pc:docMk/>
            <pc:sldMk cId="2857510274" sldId="274"/>
            <ac:spMk id="4" creationId="{A7413098-4698-BFA6-092C-5708605EF190}"/>
          </ac:spMkLst>
        </pc:spChg>
      </pc:sldChg>
      <pc:sldMasterChg chg="modSldLayout">
        <pc:chgData name="Veronica Sagyaman" userId="41672d21-0f22-4a0c-be57-e92358a52c17" providerId="ADAL" clId="{76399F0E-50EF-437F-8BA2-5CA9CD8E1D77}" dt="2024-12-16T15:11:44.489" v="33" actId="1076"/>
        <pc:sldMasterMkLst>
          <pc:docMk/>
          <pc:sldMasterMk cId="2133564118" sldId="2147483648"/>
        </pc:sldMasterMkLst>
        <pc:sldLayoutChg chg="addSp delSp modSp mod">
          <pc:chgData name="Veronica Sagyaman" userId="41672d21-0f22-4a0c-be57-e92358a52c17" providerId="ADAL" clId="{76399F0E-50EF-437F-8BA2-5CA9CD8E1D77}" dt="2024-12-16T15:11:37.895" v="28" actId="1076"/>
          <pc:sldLayoutMkLst>
            <pc:docMk/>
            <pc:sldMasterMk cId="2133564118" sldId="2147483648"/>
            <pc:sldLayoutMk cId="548490688" sldId="2147483649"/>
          </pc:sldLayoutMkLst>
          <pc:picChg chg="add mod">
            <ac:chgData name="Veronica Sagyaman" userId="41672d21-0f22-4a0c-be57-e92358a52c17" providerId="ADAL" clId="{76399F0E-50EF-437F-8BA2-5CA9CD8E1D77}" dt="2024-12-16T15:10:50.208" v="7" actId="14100"/>
            <ac:picMkLst>
              <pc:docMk/>
              <pc:sldMasterMk cId="2133564118" sldId="2147483648"/>
              <pc:sldLayoutMk cId="548490688" sldId="2147483649"/>
              <ac:picMk id="4" creationId="{0F0C94A9-D962-4EED-A676-6892ABB90396}"/>
            </ac:picMkLst>
          </pc:picChg>
          <pc:picChg chg="mod">
            <ac:chgData name="Veronica Sagyaman" userId="41672d21-0f22-4a0c-be57-e92358a52c17" providerId="ADAL" clId="{76399F0E-50EF-437F-8BA2-5CA9CD8E1D77}" dt="2024-12-16T15:11:37.895" v="28" actId="1076"/>
            <ac:picMkLst>
              <pc:docMk/>
              <pc:sldMasterMk cId="2133564118" sldId="2147483648"/>
              <pc:sldLayoutMk cId="548490688" sldId="2147483649"/>
              <ac:picMk id="9" creationId="{5371C394-4413-4AEB-9984-5AE7EF971679}"/>
            </ac:picMkLst>
          </pc:picChg>
          <pc:picChg chg="del">
            <ac:chgData name="Veronica Sagyaman" userId="41672d21-0f22-4a0c-be57-e92358a52c17" providerId="ADAL" clId="{76399F0E-50EF-437F-8BA2-5CA9CD8E1D77}" dt="2024-12-16T15:10:42.356" v="0" actId="478"/>
            <ac:picMkLst>
              <pc:docMk/>
              <pc:sldMasterMk cId="2133564118" sldId="2147483648"/>
              <pc:sldLayoutMk cId="548490688" sldId="2147483649"/>
              <ac:picMk id="3074" creationId="{00000000-0000-0000-0000-000000000000}"/>
            </ac:picMkLst>
          </pc:picChg>
        </pc:sldLayoutChg>
        <pc:sldLayoutChg chg="addSp delSp modSp mod">
          <pc:chgData name="Veronica Sagyaman" userId="41672d21-0f22-4a0c-be57-e92358a52c17" providerId="ADAL" clId="{76399F0E-50EF-437F-8BA2-5CA9CD8E1D77}" dt="2024-12-16T15:11:40.411" v="30"/>
          <pc:sldLayoutMkLst>
            <pc:docMk/>
            <pc:sldMasterMk cId="2133564118" sldId="2147483648"/>
            <pc:sldLayoutMk cId="4196980020" sldId="2147483651"/>
          </pc:sldLayoutMkLst>
          <pc:picChg chg="add mod">
            <ac:chgData name="Veronica Sagyaman" userId="41672d21-0f22-4a0c-be57-e92358a52c17" providerId="ADAL" clId="{76399F0E-50EF-437F-8BA2-5CA9CD8E1D77}" dt="2024-12-16T15:11:40.411" v="30"/>
            <ac:picMkLst>
              <pc:docMk/>
              <pc:sldMasterMk cId="2133564118" sldId="2147483648"/>
              <pc:sldLayoutMk cId="4196980020" sldId="2147483651"/>
              <ac:picMk id="2" creationId="{E0AA6738-B93D-CFB8-CFCD-F06BA2FE8B47}"/>
            </ac:picMkLst>
          </pc:picChg>
          <pc:picChg chg="del">
            <ac:chgData name="Veronica Sagyaman" userId="41672d21-0f22-4a0c-be57-e92358a52c17" providerId="ADAL" clId="{76399F0E-50EF-437F-8BA2-5CA9CD8E1D77}" dt="2024-12-16T15:11:40.197" v="29" actId="478"/>
            <ac:picMkLst>
              <pc:docMk/>
              <pc:sldMasterMk cId="2133564118" sldId="2147483648"/>
              <pc:sldLayoutMk cId="4196980020" sldId="2147483651"/>
              <ac:picMk id="12" creationId="{205BAE64-08C1-4305-82E2-A9C34FF95518}"/>
            </ac:picMkLst>
          </pc:picChg>
        </pc:sldLayoutChg>
        <pc:sldLayoutChg chg="addSp delSp modSp mod">
          <pc:chgData name="Veronica Sagyaman" userId="41672d21-0f22-4a0c-be57-e92358a52c17" providerId="ADAL" clId="{76399F0E-50EF-437F-8BA2-5CA9CD8E1D77}" dt="2024-12-16T15:11:44.489" v="33" actId="1076"/>
          <pc:sldLayoutMkLst>
            <pc:docMk/>
            <pc:sldMasterMk cId="2133564118" sldId="2147483648"/>
            <pc:sldLayoutMk cId="4125936450" sldId="2147483652"/>
          </pc:sldLayoutMkLst>
          <pc:picChg chg="add mod">
            <ac:chgData name="Veronica Sagyaman" userId="41672d21-0f22-4a0c-be57-e92358a52c17" providerId="ADAL" clId="{76399F0E-50EF-437F-8BA2-5CA9CD8E1D77}" dt="2024-12-16T15:11:44.489" v="33" actId="1076"/>
            <ac:picMkLst>
              <pc:docMk/>
              <pc:sldMasterMk cId="2133564118" sldId="2147483648"/>
              <pc:sldLayoutMk cId="4125936450" sldId="2147483652"/>
              <ac:picMk id="7" creationId="{0C00082A-B53B-9955-EC3B-B7099459BF94}"/>
            </ac:picMkLst>
          </pc:picChg>
          <pc:picChg chg="del">
            <ac:chgData name="Veronica Sagyaman" userId="41672d21-0f22-4a0c-be57-e92358a52c17" providerId="ADAL" clId="{76399F0E-50EF-437F-8BA2-5CA9CD8E1D77}" dt="2024-12-16T15:11:42.543" v="31" actId="478"/>
            <ac:picMkLst>
              <pc:docMk/>
              <pc:sldMasterMk cId="2133564118" sldId="2147483648"/>
              <pc:sldLayoutMk cId="4125936450" sldId="2147483652"/>
              <ac:picMk id="9" creationId="{2BDEFE3F-C79B-4311-838A-6F2A0B343AC5}"/>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96BFA5-73F2-4DF4-A3EB-E016616CE2D6}"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GB"/>
        </a:p>
      </dgm:t>
    </dgm:pt>
    <dgm:pt modelId="{E92ABECB-6413-4D86-93AB-A43472DF290C}">
      <dgm:prSet phldrT="[Text]" custT="1"/>
      <dgm:spPr>
        <a:solidFill>
          <a:srgbClr val="0D0D58"/>
        </a:solidFill>
      </dgm:spPr>
      <dgm:t>
        <a:bodyPr/>
        <a:lstStyle/>
        <a:p>
          <a:r>
            <a:rPr lang="en-GB" sz="1800" b="1" dirty="0">
              <a:latin typeface="Montserrat" panose="00000500000000000000" pitchFamily="50" charset="0"/>
            </a:rPr>
            <a:t>Patient management</a:t>
          </a:r>
        </a:p>
      </dgm:t>
    </dgm:pt>
    <dgm:pt modelId="{E510AE5F-59D8-4E01-8F1D-8C14B87392BD}" type="parTrans" cxnId="{DB897309-97DC-48E9-8E31-3169EDD0582C}">
      <dgm:prSet/>
      <dgm:spPr/>
      <dgm:t>
        <a:bodyPr/>
        <a:lstStyle/>
        <a:p>
          <a:endParaRPr lang="en-GB">
            <a:latin typeface="Montserrat" panose="00000500000000000000" pitchFamily="50" charset="0"/>
          </a:endParaRPr>
        </a:p>
      </dgm:t>
    </dgm:pt>
    <dgm:pt modelId="{F50C7034-F37F-4CB5-9E50-2C3D938B0F91}" type="sibTrans" cxnId="{DB897309-97DC-48E9-8E31-3169EDD0582C}">
      <dgm:prSet/>
      <dgm:spPr/>
      <dgm:t>
        <a:bodyPr/>
        <a:lstStyle/>
        <a:p>
          <a:endParaRPr lang="en-GB">
            <a:latin typeface="Montserrat" panose="00000500000000000000" pitchFamily="50" charset="0"/>
          </a:endParaRPr>
        </a:p>
      </dgm:t>
    </dgm:pt>
    <dgm:pt modelId="{DC98317D-1552-4FA7-B2DA-9C3A40F58360}">
      <dgm:prSet phldrT="[Text]" custT="1"/>
      <dgm:spPr>
        <a:solidFill>
          <a:srgbClr val="0D0D58"/>
        </a:solidFill>
      </dgm:spPr>
      <dgm:t>
        <a:bodyPr/>
        <a:lstStyle/>
        <a:p>
          <a:r>
            <a:rPr lang="en-GB" sz="1200" dirty="0">
              <a:latin typeface="Montserrat" panose="00000500000000000000" pitchFamily="50" charset="0"/>
            </a:rPr>
            <a:t>Managing complexity and uncertainty. Working in an MDT</a:t>
          </a:r>
        </a:p>
      </dgm:t>
    </dgm:pt>
    <dgm:pt modelId="{A00B7FEB-6F68-41A0-8554-C7E69270B9E6}" type="parTrans" cxnId="{57F4C3CB-B7E7-4BD8-8B3E-865868B0064C}">
      <dgm:prSet/>
      <dgm:spPr>
        <a:solidFill>
          <a:srgbClr val="11A7F2"/>
        </a:solidFill>
      </dgm:spPr>
      <dgm:t>
        <a:bodyPr/>
        <a:lstStyle/>
        <a:p>
          <a:endParaRPr lang="en-GB" dirty="0">
            <a:latin typeface="Montserrat" panose="00000500000000000000" pitchFamily="50" charset="0"/>
          </a:endParaRPr>
        </a:p>
      </dgm:t>
    </dgm:pt>
    <dgm:pt modelId="{41C7FBB1-6730-43F3-8EF2-68B795D02A64}" type="sibTrans" cxnId="{57F4C3CB-B7E7-4BD8-8B3E-865868B0064C}">
      <dgm:prSet/>
      <dgm:spPr/>
      <dgm:t>
        <a:bodyPr/>
        <a:lstStyle/>
        <a:p>
          <a:endParaRPr lang="en-GB">
            <a:latin typeface="Montserrat" panose="00000500000000000000" pitchFamily="50" charset="0"/>
          </a:endParaRPr>
        </a:p>
      </dgm:t>
    </dgm:pt>
    <dgm:pt modelId="{15D1CF7A-4CD8-479E-A64D-3910BB7109D4}">
      <dgm:prSet phldrT="[Text]" custT="1"/>
      <dgm:spPr>
        <a:solidFill>
          <a:srgbClr val="0D0D58"/>
        </a:solidFill>
      </dgm:spPr>
      <dgm:t>
        <a:bodyPr/>
        <a:lstStyle/>
        <a:p>
          <a:r>
            <a:rPr lang="en-GB" sz="1200" dirty="0">
              <a:latin typeface="Montserrat" panose="00000500000000000000" pitchFamily="50" charset="0"/>
            </a:rPr>
            <a:t>Humane interventions, infection control and using medical devises safely</a:t>
          </a:r>
        </a:p>
      </dgm:t>
    </dgm:pt>
    <dgm:pt modelId="{B374411D-7C1C-4457-9F91-E011FBA516A2}" type="parTrans" cxnId="{C14F1265-0C2E-493C-9DEC-A09D85F06DBC}">
      <dgm:prSet/>
      <dgm:spPr>
        <a:solidFill>
          <a:srgbClr val="11A7F2"/>
        </a:solidFill>
      </dgm:spPr>
      <dgm:t>
        <a:bodyPr/>
        <a:lstStyle/>
        <a:p>
          <a:endParaRPr lang="en-GB" dirty="0">
            <a:latin typeface="Montserrat" panose="00000500000000000000" pitchFamily="50" charset="0"/>
          </a:endParaRPr>
        </a:p>
      </dgm:t>
    </dgm:pt>
    <dgm:pt modelId="{6E50068E-C113-43B5-BD32-2C4B7AB0D610}" type="sibTrans" cxnId="{C14F1265-0C2E-493C-9DEC-A09D85F06DBC}">
      <dgm:prSet/>
      <dgm:spPr/>
      <dgm:t>
        <a:bodyPr/>
        <a:lstStyle/>
        <a:p>
          <a:endParaRPr lang="en-GB">
            <a:latin typeface="Montserrat" panose="00000500000000000000" pitchFamily="50" charset="0"/>
          </a:endParaRPr>
        </a:p>
      </dgm:t>
    </dgm:pt>
    <dgm:pt modelId="{CFEAF28B-4432-4889-B63E-4EACC8C25FBC}">
      <dgm:prSet phldrT="[Text]" custT="1"/>
      <dgm:spPr>
        <a:solidFill>
          <a:srgbClr val="0D0D58"/>
        </a:solidFill>
      </dgm:spPr>
      <dgm:t>
        <a:bodyPr/>
        <a:lstStyle/>
        <a:p>
          <a:r>
            <a:rPr lang="en-GB" sz="1200" dirty="0">
              <a:latin typeface="Montserrat" panose="00000500000000000000" pitchFamily="50" charset="0"/>
            </a:rPr>
            <a:t>History taking, consent, prescribing</a:t>
          </a:r>
        </a:p>
      </dgm:t>
    </dgm:pt>
    <dgm:pt modelId="{439D6B60-EB1B-4D7F-8996-3812877D6965}" type="parTrans" cxnId="{704D29F2-75E3-4180-B5BF-8205CB938793}">
      <dgm:prSet/>
      <dgm:spPr/>
      <dgm:t>
        <a:bodyPr/>
        <a:lstStyle/>
        <a:p>
          <a:endParaRPr lang="en-GB" dirty="0">
            <a:latin typeface="Montserrat" panose="00000500000000000000" pitchFamily="50" charset="0"/>
          </a:endParaRPr>
        </a:p>
      </dgm:t>
    </dgm:pt>
    <dgm:pt modelId="{7F5D7369-41FC-43D4-A5FF-1B0D6B7108B9}" type="sibTrans" cxnId="{704D29F2-75E3-4180-B5BF-8205CB938793}">
      <dgm:prSet/>
      <dgm:spPr/>
      <dgm:t>
        <a:bodyPr/>
        <a:lstStyle/>
        <a:p>
          <a:endParaRPr lang="en-GB">
            <a:latin typeface="Montserrat" panose="00000500000000000000" pitchFamily="50" charset="0"/>
          </a:endParaRPr>
        </a:p>
      </dgm:t>
    </dgm:pt>
    <dgm:pt modelId="{70E73B61-AE6E-4610-813C-23C8892163E2}">
      <dgm:prSet phldrT="[Text]" custT="1"/>
      <dgm:spPr>
        <a:solidFill>
          <a:srgbClr val="0D0D58"/>
        </a:solidFill>
      </dgm:spPr>
      <dgm:t>
        <a:bodyPr/>
        <a:lstStyle/>
        <a:p>
          <a:r>
            <a:rPr lang="en-GB" sz="1200" dirty="0">
              <a:latin typeface="Montserrat" panose="00000500000000000000" pitchFamily="50" charset="0"/>
            </a:rPr>
            <a:t>Clinical knowledge and expertise</a:t>
          </a:r>
        </a:p>
      </dgm:t>
    </dgm:pt>
    <dgm:pt modelId="{2F5E2317-EA40-41E4-8EEE-32018B6727E2}" type="parTrans" cxnId="{8877CE31-38F5-476F-A7B5-2A58DF39457A}">
      <dgm:prSet/>
      <dgm:spPr/>
      <dgm:t>
        <a:bodyPr/>
        <a:lstStyle/>
        <a:p>
          <a:endParaRPr lang="en-GB" dirty="0">
            <a:latin typeface="Montserrat" panose="00000500000000000000" pitchFamily="50" charset="0"/>
          </a:endParaRPr>
        </a:p>
      </dgm:t>
    </dgm:pt>
    <dgm:pt modelId="{4BA5B7CF-448D-4049-AA3C-D975EF009123}" type="sibTrans" cxnId="{8877CE31-38F5-476F-A7B5-2A58DF39457A}">
      <dgm:prSet/>
      <dgm:spPr/>
      <dgm:t>
        <a:bodyPr/>
        <a:lstStyle/>
        <a:p>
          <a:endParaRPr lang="en-GB">
            <a:latin typeface="Montserrat" panose="00000500000000000000" pitchFamily="50" charset="0"/>
          </a:endParaRPr>
        </a:p>
      </dgm:t>
    </dgm:pt>
    <dgm:pt modelId="{51F812BE-D005-4D53-BC69-776A5E95C212}" type="pres">
      <dgm:prSet presAssocID="{7C96BFA5-73F2-4DF4-A3EB-E016616CE2D6}" presName="Name0" presStyleCnt="0">
        <dgm:presLayoutVars>
          <dgm:chMax val="1"/>
          <dgm:dir/>
          <dgm:animLvl val="ctr"/>
          <dgm:resizeHandles val="exact"/>
        </dgm:presLayoutVars>
      </dgm:prSet>
      <dgm:spPr/>
    </dgm:pt>
    <dgm:pt modelId="{F4F51878-E40E-4229-BE29-747504F9533C}" type="pres">
      <dgm:prSet presAssocID="{E92ABECB-6413-4D86-93AB-A43472DF290C}" presName="centerShape" presStyleLbl="node0" presStyleIdx="0" presStyleCnt="1" custScaleX="194456" custScaleY="130892" custLinFactNeighborX="131" custLinFactNeighborY="-159"/>
      <dgm:spPr/>
    </dgm:pt>
    <dgm:pt modelId="{08B91C84-8B0D-4C38-A1D5-F87131705ACB}" type="pres">
      <dgm:prSet presAssocID="{2F5E2317-EA40-41E4-8EEE-32018B6727E2}" presName="parTrans" presStyleLbl="sibTrans2D1" presStyleIdx="0" presStyleCnt="4"/>
      <dgm:spPr/>
    </dgm:pt>
    <dgm:pt modelId="{B462BAF0-CC15-4967-98F2-BC6CC45D89CA}" type="pres">
      <dgm:prSet presAssocID="{2F5E2317-EA40-41E4-8EEE-32018B6727E2}" presName="connectorText" presStyleLbl="sibTrans2D1" presStyleIdx="0" presStyleCnt="4"/>
      <dgm:spPr/>
    </dgm:pt>
    <dgm:pt modelId="{E4411D5E-2F54-4107-B0D6-BD3ACD2544C5}" type="pres">
      <dgm:prSet presAssocID="{70E73B61-AE6E-4610-813C-23C8892163E2}" presName="node" presStyleLbl="node1" presStyleIdx="0" presStyleCnt="4" custScaleX="150258" custScaleY="90731">
        <dgm:presLayoutVars>
          <dgm:bulletEnabled val="1"/>
        </dgm:presLayoutVars>
      </dgm:prSet>
      <dgm:spPr/>
    </dgm:pt>
    <dgm:pt modelId="{E4F45D4C-374B-48C9-B453-E3DAE422AA17}" type="pres">
      <dgm:prSet presAssocID="{A00B7FEB-6F68-41A0-8554-C7E69270B9E6}" presName="parTrans" presStyleLbl="sibTrans2D1" presStyleIdx="1" presStyleCnt="4"/>
      <dgm:spPr/>
    </dgm:pt>
    <dgm:pt modelId="{4D43A1C1-54EF-4F1A-9B74-1401F9C6D2AE}" type="pres">
      <dgm:prSet presAssocID="{A00B7FEB-6F68-41A0-8554-C7E69270B9E6}" presName="connectorText" presStyleLbl="sibTrans2D1" presStyleIdx="1" presStyleCnt="4"/>
      <dgm:spPr/>
    </dgm:pt>
    <dgm:pt modelId="{E68CA298-4844-41CF-A5DD-C4FF688087DF}" type="pres">
      <dgm:prSet presAssocID="{DC98317D-1552-4FA7-B2DA-9C3A40F58360}" presName="node" presStyleLbl="node1" presStyleIdx="1" presStyleCnt="4" custScaleX="153385" custScaleY="107503" custRadScaleRad="152529" custRadScaleInc="-1497">
        <dgm:presLayoutVars>
          <dgm:bulletEnabled val="1"/>
        </dgm:presLayoutVars>
      </dgm:prSet>
      <dgm:spPr/>
    </dgm:pt>
    <dgm:pt modelId="{5C60B9E4-529C-46B3-9BC0-F7E7C9969CB8}" type="pres">
      <dgm:prSet presAssocID="{B374411D-7C1C-4457-9F91-E011FBA516A2}" presName="parTrans" presStyleLbl="sibTrans2D1" presStyleIdx="2" presStyleCnt="4"/>
      <dgm:spPr/>
    </dgm:pt>
    <dgm:pt modelId="{6B23DF3F-D5D7-4A32-AA9D-F2A68F72E0A6}" type="pres">
      <dgm:prSet presAssocID="{B374411D-7C1C-4457-9F91-E011FBA516A2}" presName="connectorText" presStyleLbl="sibTrans2D1" presStyleIdx="2" presStyleCnt="4"/>
      <dgm:spPr/>
    </dgm:pt>
    <dgm:pt modelId="{E10ABC83-E4C9-4AC5-A493-67F508FAE695}" type="pres">
      <dgm:prSet presAssocID="{15D1CF7A-4CD8-479E-A64D-3910BB7109D4}" presName="node" presStyleLbl="node1" presStyleIdx="2" presStyleCnt="4" custScaleX="139403" custScaleY="110400">
        <dgm:presLayoutVars>
          <dgm:bulletEnabled val="1"/>
        </dgm:presLayoutVars>
      </dgm:prSet>
      <dgm:spPr/>
    </dgm:pt>
    <dgm:pt modelId="{9D20F24D-96FA-41B7-9B81-EA7C19CD3C9B}" type="pres">
      <dgm:prSet presAssocID="{439D6B60-EB1B-4D7F-8996-3812877D6965}" presName="parTrans" presStyleLbl="sibTrans2D1" presStyleIdx="3" presStyleCnt="4"/>
      <dgm:spPr/>
    </dgm:pt>
    <dgm:pt modelId="{375E45C4-5676-4F15-86B0-DBC32E8CACD3}" type="pres">
      <dgm:prSet presAssocID="{439D6B60-EB1B-4D7F-8996-3812877D6965}" presName="connectorText" presStyleLbl="sibTrans2D1" presStyleIdx="3" presStyleCnt="4"/>
      <dgm:spPr/>
    </dgm:pt>
    <dgm:pt modelId="{98E21D55-5DF6-475C-A0B1-659FF42B6432}" type="pres">
      <dgm:prSet presAssocID="{CFEAF28B-4432-4889-B63E-4EACC8C25FBC}" presName="node" presStyleLbl="node1" presStyleIdx="3" presStyleCnt="4" custScaleX="156165" custRadScaleRad="151280" custRadScaleInc="614">
        <dgm:presLayoutVars>
          <dgm:bulletEnabled val="1"/>
        </dgm:presLayoutVars>
      </dgm:prSet>
      <dgm:spPr/>
    </dgm:pt>
  </dgm:ptLst>
  <dgm:cxnLst>
    <dgm:cxn modelId="{DB897309-97DC-48E9-8E31-3169EDD0582C}" srcId="{7C96BFA5-73F2-4DF4-A3EB-E016616CE2D6}" destId="{E92ABECB-6413-4D86-93AB-A43472DF290C}" srcOrd="0" destOrd="0" parTransId="{E510AE5F-59D8-4E01-8F1D-8C14B87392BD}" sibTransId="{F50C7034-F37F-4CB5-9E50-2C3D938B0F91}"/>
    <dgm:cxn modelId="{F99E2612-0C90-4D43-95BE-0CD5DCB32DF1}" type="presOf" srcId="{439D6B60-EB1B-4D7F-8996-3812877D6965}" destId="{375E45C4-5676-4F15-86B0-DBC32E8CACD3}" srcOrd="1" destOrd="0" presId="urn:microsoft.com/office/officeart/2005/8/layout/radial5"/>
    <dgm:cxn modelId="{7028161B-D6B3-403E-8B4F-A36D7D612903}" type="presOf" srcId="{B374411D-7C1C-4457-9F91-E011FBA516A2}" destId="{6B23DF3F-D5D7-4A32-AA9D-F2A68F72E0A6}" srcOrd="1" destOrd="0" presId="urn:microsoft.com/office/officeart/2005/8/layout/radial5"/>
    <dgm:cxn modelId="{C99A7129-0D03-4BFB-A80F-D00A29E26C1A}" type="presOf" srcId="{CFEAF28B-4432-4889-B63E-4EACC8C25FBC}" destId="{98E21D55-5DF6-475C-A0B1-659FF42B6432}" srcOrd="0" destOrd="0" presId="urn:microsoft.com/office/officeart/2005/8/layout/radial5"/>
    <dgm:cxn modelId="{AE3E7E2D-F2DC-4B2F-A86F-9BA3B3AECBBA}" type="presOf" srcId="{A00B7FEB-6F68-41A0-8554-C7E69270B9E6}" destId="{4D43A1C1-54EF-4F1A-9B74-1401F9C6D2AE}" srcOrd="1" destOrd="0" presId="urn:microsoft.com/office/officeart/2005/8/layout/radial5"/>
    <dgm:cxn modelId="{F36BAB2D-5076-49B0-BECC-B84D13818C3D}" type="presOf" srcId="{70E73B61-AE6E-4610-813C-23C8892163E2}" destId="{E4411D5E-2F54-4107-B0D6-BD3ACD2544C5}" srcOrd="0" destOrd="0" presId="urn:microsoft.com/office/officeart/2005/8/layout/radial5"/>
    <dgm:cxn modelId="{8E82DF2F-CF85-417F-B24B-4BD9606E66A9}" type="presOf" srcId="{A00B7FEB-6F68-41A0-8554-C7E69270B9E6}" destId="{E4F45D4C-374B-48C9-B453-E3DAE422AA17}" srcOrd="0" destOrd="0" presId="urn:microsoft.com/office/officeart/2005/8/layout/radial5"/>
    <dgm:cxn modelId="{8877CE31-38F5-476F-A7B5-2A58DF39457A}" srcId="{E92ABECB-6413-4D86-93AB-A43472DF290C}" destId="{70E73B61-AE6E-4610-813C-23C8892163E2}" srcOrd="0" destOrd="0" parTransId="{2F5E2317-EA40-41E4-8EEE-32018B6727E2}" sibTransId="{4BA5B7CF-448D-4049-AA3C-D975EF009123}"/>
    <dgm:cxn modelId="{C14F1265-0C2E-493C-9DEC-A09D85F06DBC}" srcId="{E92ABECB-6413-4D86-93AB-A43472DF290C}" destId="{15D1CF7A-4CD8-479E-A64D-3910BB7109D4}" srcOrd="2" destOrd="0" parTransId="{B374411D-7C1C-4457-9F91-E011FBA516A2}" sibTransId="{6E50068E-C113-43B5-BD32-2C4B7AB0D610}"/>
    <dgm:cxn modelId="{6ABDA44A-E7E7-42A4-B772-AC5DA8DD42F3}" type="presOf" srcId="{B374411D-7C1C-4457-9F91-E011FBA516A2}" destId="{5C60B9E4-529C-46B3-9BC0-F7E7C9969CB8}" srcOrd="0" destOrd="0" presId="urn:microsoft.com/office/officeart/2005/8/layout/radial5"/>
    <dgm:cxn modelId="{8D94C78D-2E55-48F2-920E-E9EC57586B32}" type="presOf" srcId="{2F5E2317-EA40-41E4-8EEE-32018B6727E2}" destId="{08B91C84-8B0D-4C38-A1D5-F87131705ACB}" srcOrd="0" destOrd="0" presId="urn:microsoft.com/office/officeart/2005/8/layout/radial5"/>
    <dgm:cxn modelId="{6577529B-14A7-431C-BCE4-4D72BF426BCA}" type="presOf" srcId="{7C96BFA5-73F2-4DF4-A3EB-E016616CE2D6}" destId="{51F812BE-D005-4D53-BC69-776A5E95C212}" srcOrd="0" destOrd="0" presId="urn:microsoft.com/office/officeart/2005/8/layout/radial5"/>
    <dgm:cxn modelId="{6FD338A6-B674-4ACD-986A-762A7A5E883E}" type="presOf" srcId="{E92ABECB-6413-4D86-93AB-A43472DF290C}" destId="{F4F51878-E40E-4229-BE29-747504F9533C}" srcOrd="0" destOrd="0" presId="urn:microsoft.com/office/officeart/2005/8/layout/radial5"/>
    <dgm:cxn modelId="{FBF728AF-B28C-433B-9985-407300D135C1}" type="presOf" srcId="{DC98317D-1552-4FA7-B2DA-9C3A40F58360}" destId="{E68CA298-4844-41CF-A5DD-C4FF688087DF}" srcOrd="0" destOrd="0" presId="urn:microsoft.com/office/officeart/2005/8/layout/radial5"/>
    <dgm:cxn modelId="{B4D766C4-BA41-42FF-AC8F-DD3318D696F6}" type="presOf" srcId="{15D1CF7A-4CD8-479E-A64D-3910BB7109D4}" destId="{E10ABC83-E4C9-4AC5-A493-67F508FAE695}" srcOrd="0" destOrd="0" presId="urn:microsoft.com/office/officeart/2005/8/layout/radial5"/>
    <dgm:cxn modelId="{57F4C3CB-B7E7-4BD8-8B3E-865868B0064C}" srcId="{E92ABECB-6413-4D86-93AB-A43472DF290C}" destId="{DC98317D-1552-4FA7-B2DA-9C3A40F58360}" srcOrd="1" destOrd="0" parTransId="{A00B7FEB-6F68-41A0-8554-C7E69270B9E6}" sibTransId="{41C7FBB1-6730-43F3-8EF2-68B795D02A64}"/>
    <dgm:cxn modelId="{A7A184EF-29A7-4B63-89EC-ED3DB7499488}" type="presOf" srcId="{2F5E2317-EA40-41E4-8EEE-32018B6727E2}" destId="{B462BAF0-CC15-4967-98F2-BC6CC45D89CA}" srcOrd="1" destOrd="0" presId="urn:microsoft.com/office/officeart/2005/8/layout/radial5"/>
    <dgm:cxn modelId="{704D29F2-75E3-4180-B5BF-8205CB938793}" srcId="{E92ABECB-6413-4D86-93AB-A43472DF290C}" destId="{CFEAF28B-4432-4889-B63E-4EACC8C25FBC}" srcOrd="3" destOrd="0" parTransId="{439D6B60-EB1B-4D7F-8996-3812877D6965}" sibTransId="{7F5D7369-41FC-43D4-A5FF-1B0D6B7108B9}"/>
    <dgm:cxn modelId="{AA6199F4-C54D-4848-8E82-623DE23E7C9D}" type="presOf" srcId="{439D6B60-EB1B-4D7F-8996-3812877D6965}" destId="{9D20F24D-96FA-41B7-9B81-EA7C19CD3C9B}" srcOrd="0" destOrd="0" presId="urn:microsoft.com/office/officeart/2005/8/layout/radial5"/>
    <dgm:cxn modelId="{0F0034F7-54C4-4C86-A150-688F8FA9F0B5}" type="presParOf" srcId="{51F812BE-D005-4D53-BC69-776A5E95C212}" destId="{F4F51878-E40E-4229-BE29-747504F9533C}" srcOrd="0" destOrd="0" presId="urn:microsoft.com/office/officeart/2005/8/layout/radial5"/>
    <dgm:cxn modelId="{7B53B802-A855-4508-82D5-107E3B877A3E}" type="presParOf" srcId="{51F812BE-D005-4D53-BC69-776A5E95C212}" destId="{08B91C84-8B0D-4C38-A1D5-F87131705ACB}" srcOrd="1" destOrd="0" presId="urn:microsoft.com/office/officeart/2005/8/layout/radial5"/>
    <dgm:cxn modelId="{8E6F6430-C620-4C4C-A845-FF3A65D09420}" type="presParOf" srcId="{08B91C84-8B0D-4C38-A1D5-F87131705ACB}" destId="{B462BAF0-CC15-4967-98F2-BC6CC45D89CA}" srcOrd="0" destOrd="0" presId="urn:microsoft.com/office/officeart/2005/8/layout/radial5"/>
    <dgm:cxn modelId="{A014553F-C01F-4FE9-A5AA-94A57E0AAA07}" type="presParOf" srcId="{51F812BE-D005-4D53-BC69-776A5E95C212}" destId="{E4411D5E-2F54-4107-B0D6-BD3ACD2544C5}" srcOrd="2" destOrd="0" presId="urn:microsoft.com/office/officeart/2005/8/layout/radial5"/>
    <dgm:cxn modelId="{C584C0DB-287B-436C-8CD9-0998667FFA5F}" type="presParOf" srcId="{51F812BE-D005-4D53-BC69-776A5E95C212}" destId="{E4F45D4C-374B-48C9-B453-E3DAE422AA17}" srcOrd="3" destOrd="0" presId="urn:microsoft.com/office/officeart/2005/8/layout/radial5"/>
    <dgm:cxn modelId="{265047C6-1D52-4A58-82E6-CD95DE349D26}" type="presParOf" srcId="{E4F45D4C-374B-48C9-B453-E3DAE422AA17}" destId="{4D43A1C1-54EF-4F1A-9B74-1401F9C6D2AE}" srcOrd="0" destOrd="0" presId="urn:microsoft.com/office/officeart/2005/8/layout/radial5"/>
    <dgm:cxn modelId="{1F6F6F47-5307-4CAD-B040-2C9B69026DF0}" type="presParOf" srcId="{51F812BE-D005-4D53-BC69-776A5E95C212}" destId="{E68CA298-4844-41CF-A5DD-C4FF688087DF}" srcOrd="4" destOrd="0" presId="urn:microsoft.com/office/officeart/2005/8/layout/radial5"/>
    <dgm:cxn modelId="{330696C7-DB04-4D01-A3FF-18F706E92049}" type="presParOf" srcId="{51F812BE-D005-4D53-BC69-776A5E95C212}" destId="{5C60B9E4-529C-46B3-9BC0-F7E7C9969CB8}" srcOrd="5" destOrd="0" presId="urn:microsoft.com/office/officeart/2005/8/layout/radial5"/>
    <dgm:cxn modelId="{9B57A1C0-47B2-46C6-9917-E5488BA6E7D4}" type="presParOf" srcId="{5C60B9E4-529C-46B3-9BC0-F7E7C9969CB8}" destId="{6B23DF3F-D5D7-4A32-AA9D-F2A68F72E0A6}" srcOrd="0" destOrd="0" presId="urn:microsoft.com/office/officeart/2005/8/layout/radial5"/>
    <dgm:cxn modelId="{F12DF3E0-5A6E-440D-ABFF-F6806FB6DC40}" type="presParOf" srcId="{51F812BE-D005-4D53-BC69-776A5E95C212}" destId="{E10ABC83-E4C9-4AC5-A493-67F508FAE695}" srcOrd="6" destOrd="0" presId="urn:microsoft.com/office/officeart/2005/8/layout/radial5"/>
    <dgm:cxn modelId="{7C3495AC-AA1D-4B45-9D6D-E52AA2B74A3E}" type="presParOf" srcId="{51F812BE-D005-4D53-BC69-776A5E95C212}" destId="{9D20F24D-96FA-41B7-9B81-EA7C19CD3C9B}" srcOrd="7" destOrd="0" presId="urn:microsoft.com/office/officeart/2005/8/layout/radial5"/>
    <dgm:cxn modelId="{D87F8297-414A-461D-ABC0-82E33AE14092}" type="presParOf" srcId="{9D20F24D-96FA-41B7-9B81-EA7C19CD3C9B}" destId="{375E45C4-5676-4F15-86B0-DBC32E8CACD3}" srcOrd="0" destOrd="0" presId="urn:microsoft.com/office/officeart/2005/8/layout/radial5"/>
    <dgm:cxn modelId="{4DB7B12F-277A-401D-96CB-2095562D1227}" type="presParOf" srcId="{51F812BE-D005-4D53-BC69-776A5E95C212}" destId="{98E21D55-5DF6-475C-A0B1-659FF42B6432}"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51878-E40E-4229-BE29-747504F9533C}">
      <dsp:nvSpPr>
        <dsp:cNvPr id="0" name=""/>
        <dsp:cNvSpPr/>
      </dsp:nvSpPr>
      <dsp:spPr>
        <a:xfrm>
          <a:off x="2763535" y="1532741"/>
          <a:ext cx="2493047" cy="1678117"/>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Montserrat" panose="00000500000000000000" pitchFamily="50" charset="0"/>
            </a:rPr>
            <a:t>Patient management</a:t>
          </a:r>
        </a:p>
      </dsp:txBody>
      <dsp:txXfrm>
        <a:off x="3128633" y="1778496"/>
        <a:ext cx="1762851" cy="1186607"/>
      </dsp:txXfrm>
    </dsp:sp>
    <dsp:sp modelId="{08B91C84-8B0D-4C38-A1D5-F87131705ACB}">
      <dsp:nvSpPr>
        <dsp:cNvPr id="0" name=""/>
        <dsp:cNvSpPr/>
      </dsp:nvSpPr>
      <dsp:spPr>
        <a:xfrm rot="16190964">
          <a:off x="3909554" y="1135748"/>
          <a:ext cx="195656" cy="4359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dirty="0">
            <a:latin typeface="Montserrat" panose="00000500000000000000" pitchFamily="50" charset="0"/>
          </a:endParaRPr>
        </a:p>
      </dsp:txBody>
      <dsp:txXfrm rot="10800000">
        <a:off x="3938980" y="1252276"/>
        <a:ext cx="136959" cy="261541"/>
      </dsp:txXfrm>
    </dsp:sp>
    <dsp:sp modelId="{E4411D5E-2F54-4107-B0D6-BD3ACD2544C5}">
      <dsp:nvSpPr>
        <dsp:cNvPr id="0" name=""/>
        <dsp:cNvSpPr/>
      </dsp:nvSpPr>
      <dsp:spPr>
        <a:xfrm>
          <a:off x="3042153" y="354"/>
          <a:ext cx="1926401" cy="1163227"/>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Clinical knowledge and expertise</a:t>
          </a:r>
        </a:p>
      </dsp:txBody>
      <dsp:txXfrm>
        <a:off x="3324268" y="170705"/>
        <a:ext cx="1362171" cy="822525"/>
      </dsp:txXfrm>
    </dsp:sp>
    <dsp:sp modelId="{E4F45D4C-374B-48C9-B453-E3DAE422AA17}">
      <dsp:nvSpPr>
        <dsp:cNvPr id="0" name=""/>
        <dsp:cNvSpPr/>
      </dsp:nvSpPr>
      <dsp:spPr>
        <a:xfrm rot="21566691">
          <a:off x="5367388" y="2139402"/>
          <a:ext cx="267282" cy="435901"/>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dirty="0">
            <a:latin typeface="Montserrat" panose="00000500000000000000" pitchFamily="50" charset="0"/>
          </a:endParaRPr>
        </a:p>
      </dsp:txBody>
      <dsp:txXfrm>
        <a:off x="5367390" y="2226970"/>
        <a:ext cx="187097" cy="261541"/>
      </dsp:txXfrm>
    </dsp:sp>
    <dsp:sp modelId="{E68CA298-4844-41CF-A5DD-C4FF688087DF}">
      <dsp:nvSpPr>
        <dsp:cNvPr id="0" name=""/>
        <dsp:cNvSpPr/>
      </dsp:nvSpPr>
      <dsp:spPr>
        <a:xfrm>
          <a:off x="5760641" y="1656182"/>
          <a:ext cx="1966491" cy="1378255"/>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Managing complexity and uncertainty. Working in an MDT</a:t>
          </a:r>
        </a:p>
      </dsp:txBody>
      <dsp:txXfrm>
        <a:off x="6048627" y="1858023"/>
        <a:ext cx="1390519" cy="974573"/>
      </dsp:txXfrm>
    </dsp:sp>
    <dsp:sp modelId="{5C60B9E4-529C-46B3-9BC0-F7E7C9969CB8}">
      <dsp:nvSpPr>
        <dsp:cNvPr id="0" name=""/>
        <dsp:cNvSpPr/>
      </dsp:nvSpPr>
      <dsp:spPr>
        <a:xfrm rot="5408978">
          <a:off x="3940102" y="3116337"/>
          <a:ext cx="134884" cy="435901"/>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dirty="0">
            <a:latin typeface="Montserrat" panose="00000500000000000000" pitchFamily="50" charset="0"/>
          </a:endParaRPr>
        </a:p>
      </dsp:txBody>
      <dsp:txXfrm rot="10800000">
        <a:off x="3960387" y="3183285"/>
        <a:ext cx="94419" cy="261541"/>
      </dsp:txXfrm>
    </dsp:sp>
    <dsp:sp modelId="{E10ABC83-E4C9-4AC5-A493-67F508FAE695}">
      <dsp:nvSpPr>
        <dsp:cNvPr id="0" name=""/>
        <dsp:cNvSpPr/>
      </dsp:nvSpPr>
      <dsp:spPr>
        <a:xfrm>
          <a:off x="3111737" y="3465353"/>
          <a:ext cx="1787233" cy="1415396"/>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Humane interventions, infection control and using medical devises safely</a:t>
          </a:r>
        </a:p>
      </dsp:txBody>
      <dsp:txXfrm>
        <a:off x="3373471" y="3672633"/>
        <a:ext cx="1263765" cy="1000836"/>
      </dsp:txXfrm>
    </dsp:sp>
    <dsp:sp modelId="{9D20F24D-96FA-41B7-9B81-EA7C19CD3C9B}">
      <dsp:nvSpPr>
        <dsp:cNvPr id="0" name=""/>
        <dsp:cNvSpPr/>
      </dsp:nvSpPr>
      <dsp:spPr>
        <a:xfrm rot="10809335">
          <a:off x="2408496" y="2149840"/>
          <a:ext cx="250901" cy="4359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dirty="0">
            <a:latin typeface="Montserrat" panose="00000500000000000000" pitchFamily="50" charset="0"/>
          </a:endParaRPr>
        </a:p>
      </dsp:txBody>
      <dsp:txXfrm rot="10800000">
        <a:off x="2483766" y="2237122"/>
        <a:ext cx="175631" cy="261541"/>
      </dsp:txXfrm>
    </dsp:sp>
    <dsp:sp modelId="{98E21D55-5DF6-475C-A0B1-659FF42B6432}">
      <dsp:nvSpPr>
        <dsp:cNvPr id="0" name=""/>
        <dsp:cNvSpPr/>
      </dsp:nvSpPr>
      <dsp:spPr>
        <a:xfrm>
          <a:off x="288024" y="1723379"/>
          <a:ext cx="2002132" cy="1282062"/>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History taking, consent, prescribing</a:t>
          </a:r>
        </a:p>
      </dsp:txBody>
      <dsp:txXfrm>
        <a:off x="581229" y="1911133"/>
        <a:ext cx="1415722" cy="906554"/>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959650-8627-49F7-A80F-16CEAB20FEBF}" type="datetimeFigureOut">
              <a:rPr lang="en-GB" smtClean="0"/>
              <a:t>16/12/2024</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46E81B-D6D7-44AD-80C1-CE542CD68C6C}" type="slidenum">
              <a:rPr lang="en-GB" smtClean="0"/>
              <a:t>‹#›</a:t>
            </a:fld>
            <a:endParaRPr lang="en-GB" dirty="0"/>
          </a:p>
        </p:txBody>
      </p:sp>
    </p:spTree>
    <p:extLst>
      <p:ext uri="{BB962C8B-B14F-4D97-AF65-F5344CB8AC3E}">
        <p14:creationId xmlns:p14="http://schemas.microsoft.com/office/powerpoint/2010/main" val="2588772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The patient management domain should be one of the easiest to cover, it is what we all do every day in clinical jobs. </a:t>
            </a:r>
          </a:p>
          <a:p>
            <a:pPr marL="171450" indent="-171450">
              <a:buFont typeface="Arial" panose="020B0604020202020204" pitchFamily="34" charset="0"/>
              <a:buChar char="•"/>
            </a:pPr>
            <a:r>
              <a:rPr lang="en-GB" dirty="0"/>
              <a:t>As you progress through training levels the focus moves from simple everyday patient management to ways, we can ensure life long good patient management, such as evidence-based medicine, MDT working and modelling good practice for juniors. </a:t>
            </a:r>
          </a:p>
          <a:p>
            <a:pPr marL="171450" indent="-171450">
              <a:buFont typeface="Arial" panose="020B0604020202020204" pitchFamily="34" charset="0"/>
              <a:buChar char="•"/>
            </a:pPr>
            <a:r>
              <a:rPr lang="en-GB" dirty="0"/>
              <a:t>The curriculum is designed to encourage paediatric trainees to develop the skills trainers, trainees, families and young people felt were important to manage a range of situations. Rather than providing a list of conditions they should have managed. </a:t>
            </a:r>
          </a:p>
        </p:txBody>
      </p:sp>
      <p:sp>
        <p:nvSpPr>
          <p:cNvPr id="4" name="Slide Number Placeholder 3"/>
          <p:cNvSpPr>
            <a:spLocks noGrp="1"/>
          </p:cNvSpPr>
          <p:nvPr>
            <p:ph type="sldNum" sz="quarter" idx="5"/>
          </p:nvPr>
        </p:nvSpPr>
        <p:spPr/>
        <p:txBody>
          <a:bodyPr/>
          <a:lstStyle/>
          <a:p>
            <a:fld id="{9046E81B-D6D7-44AD-80C1-CE542CD68C6C}" type="slidenum">
              <a:rPr lang="en-GB" smtClean="0"/>
              <a:t>2</a:t>
            </a:fld>
            <a:endParaRPr lang="en-GB" dirty="0"/>
          </a:p>
        </p:txBody>
      </p:sp>
    </p:spTree>
    <p:extLst>
      <p:ext uri="{BB962C8B-B14F-4D97-AF65-F5344CB8AC3E}">
        <p14:creationId xmlns:p14="http://schemas.microsoft.com/office/powerpoint/2010/main" val="2551197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Level 1 Capabilities focus on the key aspects of safe patient management – being able to recognise emergencies, knowing when to escalate and making initial treatment plans. </a:t>
            </a:r>
          </a:p>
        </p:txBody>
      </p:sp>
      <p:sp>
        <p:nvSpPr>
          <p:cNvPr id="4" name="Slide Number Placeholder 3"/>
          <p:cNvSpPr>
            <a:spLocks noGrp="1"/>
          </p:cNvSpPr>
          <p:nvPr>
            <p:ph type="sldNum" sz="quarter" idx="5"/>
          </p:nvPr>
        </p:nvSpPr>
        <p:spPr/>
        <p:txBody>
          <a:bodyPr/>
          <a:lstStyle/>
          <a:p>
            <a:fld id="{9046E81B-D6D7-44AD-80C1-CE542CD68C6C}" type="slidenum">
              <a:rPr lang="en-GB" smtClean="0"/>
              <a:t>4</a:t>
            </a:fld>
            <a:endParaRPr lang="en-GB" dirty="0"/>
          </a:p>
        </p:txBody>
      </p:sp>
    </p:spTree>
    <p:extLst>
      <p:ext uri="{BB962C8B-B14F-4D97-AF65-F5344CB8AC3E}">
        <p14:creationId xmlns:p14="http://schemas.microsoft.com/office/powerpoint/2010/main" val="4151004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level 2, there is additional focus on MDT working, evidence based medicine, and more holistic care – including physical, mental and developmental status</a:t>
            </a:r>
          </a:p>
        </p:txBody>
      </p:sp>
      <p:sp>
        <p:nvSpPr>
          <p:cNvPr id="4" name="Slide Number Placeholder 3"/>
          <p:cNvSpPr>
            <a:spLocks noGrp="1"/>
          </p:cNvSpPr>
          <p:nvPr>
            <p:ph type="sldNum" sz="quarter" idx="5"/>
          </p:nvPr>
        </p:nvSpPr>
        <p:spPr/>
        <p:txBody>
          <a:bodyPr/>
          <a:lstStyle/>
          <a:p>
            <a:fld id="{9046E81B-D6D7-44AD-80C1-CE542CD68C6C}" type="slidenum">
              <a:rPr lang="en-GB" smtClean="0"/>
              <a:t>5</a:t>
            </a:fld>
            <a:endParaRPr lang="en-GB" dirty="0"/>
          </a:p>
        </p:txBody>
      </p:sp>
    </p:spTree>
    <p:extLst>
      <p:ext uri="{BB962C8B-B14F-4D97-AF65-F5344CB8AC3E}">
        <p14:creationId xmlns:p14="http://schemas.microsoft.com/office/powerpoint/2010/main" val="2649354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046E81B-D6D7-44AD-80C1-CE542CD68C6C}" type="slidenum">
              <a:rPr lang="en-GB" smtClean="0"/>
              <a:t>6</a:t>
            </a:fld>
            <a:endParaRPr lang="en-GB" dirty="0"/>
          </a:p>
        </p:txBody>
      </p:sp>
    </p:spTree>
    <p:extLst>
      <p:ext uri="{BB962C8B-B14F-4D97-AF65-F5344CB8AC3E}">
        <p14:creationId xmlns:p14="http://schemas.microsoft.com/office/powerpoint/2010/main" val="3883482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the next few slides are speech bubbles with key capabilities from progress, blue are level 1 capabilities, green level 2 and red level 3. Around these bubbles are discussion about why these areas are important and how you might fulfil them. </a:t>
            </a:r>
          </a:p>
          <a:p>
            <a:r>
              <a:rPr lang="en-GB" dirty="0"/>
              <a:t>These first capabilities cover your what you all will do in your everyday job. You can evidence these with mini-cex or CBDs on ward rounds, in assessment units, ED, and clinics. Other assessments such as ACATs or MSFs may also demonstrate these key capabilities. </a:t>
            </a:r>
          </a:p>
        </p:txBody>
      </p:sp>
      <p:sp>
        <p:nvSpPr>
          <p:cNvPr id="4" name="Slide Number Placeholder 3"/>
          <p:cNvSpPr>
            <a:spLocks noGrp="1"/>
          </p:cNvSpPr>
          <p:nvPr>
            <p:ph type="sldNum" sz="quarter" idx="5"/>
          </p:nvPr>
        </p:nvSpPr>
        <p:spPr/>
        <p:txBody>
          <a:bodyPr/>
          <a:lstStyle/>
          <a:p>
            <a:fld id="{9046E81B-D6D7-44AD-80C1-CE542CD68C6C}" type="slidenum">
              <a:rPr lang="en-GB" smtClean="0"/>
              <a:t>7</a:t>
            </a:fld>
            <a:endParaRPr lang="en-GB" dirty="0"/>
          </a:p>
        </p:txBody>
      </p:sp>
    </p:spTree>
    <p:extLst>
      <p:ext uri="{BB962C8B-B14F-4D97-AF65-F5344CB8AC3E}">
        <p14:creationId xmlns:p14="http://schemas.microsoft.com/office/powerpoint/2010/main" val="1709569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do not think anyone will question why these areas are key capabilities, and again they should be relatively easy to evidence as part of every day paediatric training. Using specific courses and SLEs from clinical cases. </a:t>
            </a:r>
          </a:p>
        </p:txBody>
      </p:sp>
      <p:sp>
        <p:nvSpPr>
          <p:cNvPr id="4" name="Slide Number Placeholder 3"/>
          <p:cNvSpPr>
            <a:spLocks noGrp="1"/>
          </p:cNvSpPr>
          <p:nvPr>
            <p:ph type="sldNum" sz="quarter" idx="5"/>
          </p:nvPr>
        </p:nvSpPr>
        <p:spPr/>
        <p:txBody>
          <a:bodyPr/>
          <a:lstStyle/>
          <a:p>
            <a:fld id="{9046E81B-D6D7-44AD-80C1-CE542CD68C6C}" type="slidenum">
              <a:rPr lang="en-GB" smtClean="0"/>
              <a:t>8</a:t>
            </a:fld>
            <a:endParaRPr lang="en-GB" dirty="0"/>
          </a:p>
        </p:txBody>
      </p:sp>
    </p:spTree>
    <p:extLst>
      <p:ext uri="{BB962C8B-B14F-4D97-AF65-F5344CB8AC3E}">
        <p14:creationId xmlns:p14="http://schemas.microsoft.com/office/powerpoint/2010/main" val="4129503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part of a key-capability in the Level 2 curriculum in the only area which specifically covers care of a dying child, within the generic curriculum. (It is learning outcome in the level 3 general paediatrics curriculum). </a:t>
            </a:r>
          </a:p>
          <a:p>
            <a:r>
              <a:rPr lang="en-GB" dirty="0"/>
              <a:t>Most trainees will be involved the care of a dying child within their training, however luckily it is rare and it is possible you may not do this to evidence during level 2. Also because it is rare, we do not get much practice, so considering other ways to develop these skills is important. These maybe communication or bereavement study days, simulation sessions, engaging with your local paediatric hospice, schwartz rounds, serious case review or morbidity and mortality meetings. </a:t>
            </a:r>
          </a:p>
        </p:txBody>
      </p:sp>
      <p:sp>
        <p:nvSpPr>
          <p:cNvPr id="4" name="Slide Number Placeholder 3"/>
          <p:cNvSpPr>
            <a:spLocks noGrp="1"/>
          </p:cNvSpPr>
          <p:nvPr>
            <p:ph type="sldNum" sz="quarter" idx="5"/>
          </p:nvPr>
        </p:nvSpPr>
        <p:spPr/>
        <p:txBody>
          <a:bodyPr/>
          <a:lstStyle/>
          <a:p>
            <a:fld id="{9046E81B-D6D7-44AD-80C1-CE542CD68C6C}" type="slidenum">
              <a:rPr lang="en-GB" smtClean="0"/>
              <a:t>9</a:t>
            </a:fld>
            <a:endParaRPr lang="en-GB" dirty="0"/>
          </a:p>
        </p:txBody>
      </p:sp>
    </p:spTree>
    <p:extLst>
      <p:ext uri="{BB962C8B-B14F-4D97-AF65-F5344CB8AC3E}">
        <p14:creationId xmlns:p14="http://schemas.microsoft.com/office/powerpoint/2010/main" val="1353865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Evidence Based medicine is the conscientious, explicit, judicious and reasonable use of best evidence is making decisions about the care of individual patients.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Historically some treatments – such as bed rest for heart attacks had continued even though they were harmful. And it has taken over 20 years for some research supported treatments to become main stream, e.g. corticosteroids in labour for neonatal lung development.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evidence based medicine has become the norm it has become much easier to practice it. All guidelines are written after review of the available evidence, therefore if a guideline is up-to-date this can support the research evidence for your decision making. If no guideline exists then you may need to review the evidence yourself. You can attend courses such as CASP training, or understanding research if you feel you need more education in how to interpret the research available.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 could evidence completion of these competencies, by discussing the guidelines as part of a mini-</a:t>
            </a:r>
            <a:r>
              <a:rPr lang="en-GB" dirty="0" err="1"/>
              <a:t>cex</a:t>
            </a:r>
            <a:r>
              <a:rPr lang="en-GB" dirty="0"/>
              <a:t> or CBD, by completing clinical question development logs on e-portfolio. At more senior levels write a local guidelines or volunteer for the college guideline consultation panel. </a:t>
            </a:r>
          </a:p>
        </p:txBody>
      </p:sp>
      <p:sp>
        <p:nvSpPr>
          <p:cNvPr id="4" name="Slide Number Placeholder 3"/>
          <p:cNvSpPr>
            <a:spLocks noGrp="1"/>
          </p:cNvSpPr>
          <p:nvPr>
            <p:ph type="sldNum" sz="quarter" idx="5"/>
          </p:nvPr>
        </p:nvSpPr>
        <p:spPr/>
        <p:txBody>
          <a:bodyPr/>
          <a:lstStyle/>
          <a:p>
            <a:fld id="{9046E81B-D6D7-44AD-80C1-CE542CD68C6C}" type="slidenum">
              <a:rPr lang="en-GB" smtClean="0"/>
              <a:t>10</a:t>
            </a:fld>
            <a:endParaRPr lang="en-GB" dirty="0"/>
          </a:p>
        </p:txBody>
      </p:sp>
    </p:spTree>
    <p:extLst>
      <p:ext uri="{BB962C8B-B14F-4D97-AF65-F5344CB8AC3E}">
        <p14:creationId xmlns:p14="http://schemas.microsoft.com/office/powerpoint/2010/main" val="536598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Multi-disciplinary working has been shown to improve outcomes across a range of paediatric specialities, including; oncology, brain injury, diabetes and CF. </a:t>
            </a:r>
          </a:p>
          <a:p>
            <a:r>
              <a:rPr lang="en-GB" dirty="0"/>
              <a:t>There is also evidence that working as part of a team improves job satisfaction. </a:t>
            </a:r>
          </a:p>
          <a:p>
            <a:endParaRPr lang="en-GB" dirty="0"/>
          </a:p>
          <a:p>
            <a:r>
              <a:rPr lang="en-GB" dirty="0"/>
              <a:t>But… just because a team exists does not guarantee its success. MDTs have been show to compromise patient care and lead to confusion when poorly organised or managed. This is why these aspects of the patient management domain are so important. To encourage the development of the skills required to maximise the effectiveness of the MDT through out our careers. </a:t>
            </a:r>
          </a:p>
          <a:p>
            <a:endParaRPr lang="en-GB" dirty="0"/>
          </a:p>
          <a:p>
            <a:r>
              <a:rPr lang="en-GB" dirty="0"/>
              <a:t>The MDT in paediatrics does not just cover the team within your place of work, but also includes any other professional who works with that young person. E.g. their GP or sub-speciality consultant, their support worker, their school. Providing the best care for your patient involves ensuring that all the parts of that child’s MDT are involved and informed.</a:t>
            </a:r>
          </a:p>
          <a:p>
            <a:endParaRPr lang="en-GB" dirty="0"/>
          </a:p>
          <a:p>
            <a:r>
              <a:rPr lang="en-GB" dirty="0"/>
              <a:t>Another aspect of team working is ensuring young peoples care is managed effectively as they transition from your service to adult services. This is a particularly precarious time for young people in their general lives and managing their medical condition. This is an area of increasing interest over the last 5 years, with a whole section dedicated to it on the college website (https://www.rcpch.ac.uk/resources/transition-adult-services). The main work of childhood is to learn and develop to become as independent an adult as possible, if we are not supporting young people to do this with their medical conditions, we are failing them.  </a:t>
            </a:r>
          </a:p>
          <a:p>
            <a:endParaRPr lang="en-GB" dirty="0"/>
          </a:p>
          <a:p>
            <a:r>
              <a:rPr lang="en-GB" dirty="0"/>
              <a:t>Some of MDT skills will be demonstrated in your MSF, others ways to evidence them could be a DOC for a letter to a patients GP involving them in ongoing care, reflection on following a patient through their transition journey, Mini-</a:t>
            </a:r>
            <a:r>
              <a:rPr lang="en-GB" dirty="0" err="1"/>
              <a:t>cex</a:t>
            </a:r>
            <a:r>
              <a:rPr lang="en-GB" dirty="0"/>
              <a:t> or CBD of a case where specialist nursing/physio/</a:t>
            </a:r>
            <a:r>
              <a:rPr lang="en-GB" dirty="0" err="1"/>
              <a:t>dietican</a:t>
            </a:r>
            <a:r>
              <a:rPr lang="en-GB" dirty="0"/>
              <a:t> input was obtained, chairing MDT meetings, and organising M&amp;M or safeguarding meetings.</a:t>
            </a:r>
          </a:p>
          <a:p>
            <a:endParaRPr lang="en-GB" dirty="0"/>
          </a:p>
          <a:p>
            <a:r>
              <a:rPr lang="en-GB" dirty="0"/>
              <a:t>(References: oncology MDT; https://www.nice.org.uk/guidance/qs55. </a:t>
            </a:r>
          </a:p>
          <a:p>
            <a:r>
              <a:rPr lang="en-GB" dirty="0"/>
              <a:t>Brain injury; https://journals.lww.com/pccmjournal/Citation/2003/07001/Guidelines_for_the_acute_medical_management_of.1.aspx. </a:t>
            </a:r>
          </a:p>
          <a:p>
            <a:r>
              <a:rPr lang="en-GB" dirty="0"/>
              <a:t>Diabetes: http://care.diabetesjournals.org/content/16/5/705.short</a:t>
            </a:r>
          </a:p>
          <a:p>
            <a:r>
              <a:rPr lang="en-GB" dirty="0"/>
              <a:t>CF: </a:t>
            </a:r>
          </a:p>
          <a:p>
            <a:endParaRPr lang="en-GB" dirty="0"/>
          </a:p>
          <a:p>
            <a:r>
              <a:rPr lang="en-GB" dirty="0"/>
              <a:t>Job satisfaction: </a:t>
            </a:r>
          </a:p>
          <a:p>
            <a:endParaRPr lang="en-GB" dirty="0"/>
          </a:p>
        </p:txBody>
      </p:sp>
      <p:sp>
        <p:nvSpPr>
          <p:cNvPr id="4" name="Slide Number Placeholder 3"/>
          <p:cNvSpPr>
            <a:spLocks noGrp="1"/>
          </p:cNvSpPr>
          <p:nvPr>
            <p:ph type="sldNum" sz="quarter" idx="5"/>
          </p:nvPr>
        </p:nvSpPr>
        <p:spPr/>
        <p:txBody>
          <a:bodyPr/>
          <a:lstStyle/>
          <a:p>
            <a:fld id="{9046E81B-D6D7-44AD-80C1-CE542CD68C6C}" type="slidenum">
              <a:rPr lang="en-GB" smtClean="0"/>
              <a:t>11</a:t>
            </a:fld>
            <a:endParaRPr lang="en-GB" dirty="0"/>
          </a:p>
        </p:txBody>
      </p:sp>
    </p:spTree>
    <p:extLst>
      <p:ext uri="{BB962C8B-B14F-4D97-AF65-F5344CB8AC3E}">
        <p14:creationId xmlns:p14="http://schemas.microsoft.com/office/powerpoint/2010/main" val="2912688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Continue your every day practice</a:t>
            </a:r>
          </a:p>
          <a:p>
            <a:r>
              <a:rPr lang="en-GB" dirty="0"/>
              <a:t>DO NOT CONSIDER THE CURRICULUM A BURDEN</a:t>
            </a:r>
          </a:p>
          <a:p>
            <a:r>
              <a:rPr lang="en-GB" dirty="0"/>
              <a:t>Use it as a prompt, the key capabilities direct you to cover really important aspects of care, which can slip by the wayside with service provision, so enabling </a:t>
            </a:r>
            <a:r>
              <a:rPr lang="en-GB"/>
              <a:t>you to develop </a:t>
            </a:r>
            <a:r>
              <a:rPr lang="en-GB" dirty="0"/>
              <a:t>into the best version of your future clinician self</a:t>
            </a:r>
          </a:p>
          <a:p>
            <a:endParaRPr lang="en-GB" dirty="0"/>
          </a:p>
        </p:txBody>
      </p:sp>
      <p:sp>
        <p:nvSpPr>
          <p:cNvPr id="4" name="Slide Number Placeholder 3"/>
          <p:cNvSpPr>
            <a:spLocks noGrp="1"/>
          </p:cNvSpPr>
          <p:nvPr>
            <p:ph type="sldNum" sz="quarter" idx="5"/>
          </p:nvPr>
        </p:nvSpPr>
        <p:spPr/>
        <p:txBody>
          <a:bodyPr/>
          <a:lstStyle/>
          <a:p>
            <a:fld id="{9046E81B-D6D7-44AD-80C1-CE542CD68C6C}" type="slidenum">
              <a:rPr lang="en-GB" smtClean="0"/>
              <a:t>12</a:t>
            </a:fld>
            <a:endParaRPr lang="en-GB" dirty="0"/>
          </a:p>
        </p:txBody>
      </p:sp>
    </p:spTree>
    <p:extLst>
      <p:ext uri="{BB962C8B-B14F-4D97-AF65-F5344CB8AC3E}">
        <p14:creationId xmlns:p14="http://schemas.microsoft.com/office/powerpoint/2010/main" val="346145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Although you can demonstrate most of these capabilities within your everyday practice. These courses are other ways you can develop and demonstrate skills. </a:t>
            </a:r>
          </a:p>
        </p:txBody>
      </p:sp>
      <p:sp>
        <p:nvSpPr>
          <p:cNvPr id="4" name="Slide Number Placeholder 3"/>
          <p:cNvSpPr>
            <a:spLocks noGrp="1"/>
          </p:cNvSpPr>
          <p:nvPr>
            <p:ph type="sldNum" sz="quarter" idx="5"/>
          </p:nvPr>
        </p:nvSpPr>
        <p:spPr/>
        <p:txBody>
          <a:bodyPr/>
          <a:lstStyle/>
          <a:p>
            <a:fld id="{9046E81B-D6D7-44AD-80C1-CE542CD68C6C}" type="slidenum">
              <a:rPr lang="en-GB" smtClean="0"/>
              <a:t>13</a:t>
            </a:fld>
            <a:endParaRPr lang="en-GB" dirty="0"/>
          </a:p>
        </p:txBody>
      </p:sp>
    </p:spTree>
    <p:extLst>
      <p:ext uri="{BB962C8B-B14F-4D97-AF65-F5344CB8AC3E}">
        <p14:creationId xmlns:p14="http://schemas.microsoft.com/office/powerpoint/2010/main" val="3062482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0170" y="3186116"/>
            <a:ext cx="7772400" cy="1470025"/>
          </a:xfrm>
        </p:spPr>
        <p:txBody>
          <a:bodyPr/>
          <a:lstStyle>
            <a:lvl1pPr>
              <a:defRPr>
                <a:latin typeface="Arial" panose="020B0604020202020204" pitchFamily="34" charset="0"/>
              </a:defRPr>
            </a:lvl1pPr>
          </a:lstStyle>
          <a:p>
            <a:r>
              <a:rPr lang="en-US" dirty="0"/>
              <a:t>Click to edit Master title style</a:t>
            </a:r>
            <a:endParaRPr lang="en-GB" dirty="0"/>
          </a:p>
        </p:txBody>
      </p:sp>
      <p:cxnSp>
        <p:nvCxnSpPr>
          <p:cNvPr id="7" name="Straight Connector 6"/>
          <p:cNvCxnSpPr/>
          <p:nvPr userDrawn="1"/>
        </p:nvCxnSpPr>
        <p:spPr>
          <a:xfrm>
            <a:off x="760170" y="3284984"/>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371C394-4413-4AEB-9984-5AE7EF9716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5820330"/>
            <a:ext cx="1499677" cy="766335"/>
          </a:xfrm>
          <a:prstGeom prst="rect">
            <a:avLst/>
          </a:prstGeom>
        </p:spPr>
      </p:pic>
      <p:sp>
        <p:nvSpPr>
          <p:cNvPr id="10" name="TextBox 9">
            <a:extLst>
              <a:ext uri="{FF2B5EF4-FFF2-40B4-BE49-F238E27FC236}">
                <a16:creationId xmlns:a16="http://schemas.microsoft.com/office/drawing/2014/main" id="{9D43B9AE-BB38-44E8-97A5-8BFAA413B817}"/>
              </a:ext>
            </a:extLst>
          </p:cNvPr>
          <p:cNvSpPr txBox="1"/>
          <p:nvPr userDrawn="1"/>
        </p:nvSpPr>
        <p:spPr>
          <a:xfrm>
            <a:off x="683568" y="6344112"/>
            <a:ext cx="6552728"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The Royal College of Paediatrics and Child Health is a registered charity in England and Wales (1057744) and in Scotland (SCO38299).</a:t>
            </a:r>
          </a:p>
        </p:txBody>
      </p:sp>
      <p:pic>
        <p:nvPicPr>
          <p:cNvPr id="4" name="Picture 3" descr="A close-up of a logo&#10;&#10;Description automatically generated">
            <a:extLst>
              <a:ext uri="{FF2B5EF4-FFF2-40B4-BE49-F238E27FC236}">
                <a16:creationId xmlns:a16="http://schemas.microsoft.com/office/drawing/2014/main" id="{0F0C94A9-D962-4EED-A676-6892ABB903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3568" y="609363"/>
            <a:ext cx="7849002" cy="2370866"/>
          </a:xfrm>
          <a:prstGeom prst="rect">
            <a:avLst/>
          </a:prstGeom>
        </p:spPr>
      </p:pic>
    </p:spTree>
    <p:extLst>
      <p:ext uri="{BB962C8B-B14F-4D97-AF65-F5344CB8AC3E}">
        <p14:creationId xmlns:p14="http://schemas.microsoft.com/office/powerpoint/2010/main" val="548490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cxnSp>
        <p:nvCxnSpPr>
          <p:cNvPr id="8" name="Straight Connector 7"/>
          <p:cNvCxnSpPr/>
          <p:nvPr userDrawn="1"/>
        </p:nvCxnSpPr>
        <p:spPr>
          <a:xfrm>
            <a:off x="733395" y="1412776"/>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 hasCustomPrompt="1"/>
          </p:nvPr>
        </p:nvSpPr>
        <p:spPr>
          <a:xfrm>
            <a:off x="712407" y="1556792"/>
            <a:ext cx="7797852" cy="4525963"/>
          </a:xfrm>
        </p:spPr>
        <p:txBody>
          <a:bodyPr/>
          <a:lstStyle>
            <a:lvl1pPr>
              <a:defRPr b="0"/>
            </a:lvl1pPr>
            <a:lvl2pPr marL="457200" indent="0">
              <a:buNone/>
              <a:defRPr sz="2400" b="0">
                <a:solidFill>
                  <a:schemeClr val="bg1">
                    <a:lumMod val="50000"/>
                  </a:schemeClr>
                </a:solidFill>
              </a:defRPr>
            </a:lvl2pPr>
            <a:lvl3pPr marL="1143000" indent="-228600">
              <a:buFont typeface="Wingdings" panose="05000000000000000000" pitchFamily="2" charset="2"/>
              <a:buChar cha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3" name="Date Placeholder 2">
            <a:extLst>
              <a:ext uri="{FF2B5EF4-FFF2-40B4-BE49-F238E27FC236}">
                <a16:creationId xmlns:a16="http://schemas.microsoft.com/office/drawing/2014/main" id="{AC9D1F40-5FB0-47F6-A231-5F18208DD86D}"/>
              </a:ext>
            </a:extLst>
          </p:cNvPr>
          <p:cNvSpPr>
            <a:spLocks noGrp="1"/>
          </p:cNvSpPr>
          <p:nvPr>
            <p:ph type="dt" sz="half" idx="10"/>
          </p:nvPr>
        </p:nvSpPr>
        <p:spPr/>
        <p:txBody>
          <a:bodyPr/>
          <a:lstStyle>
            <a:lvl1pPr>
              <a:defRPr sz="1000">
                <a:latin typeface="Arial" panose="020B0604020202020204" pitchFamily="34" charset="0"/>
                <a:cs typeface="Arial" panose="020B0604020202020204" pitchFamily="34" charset="0"/>
              </a:defRPr>
            </a:lvl1pPr>
          </a:lstStyle>
          <a:p>
            <a:fld id="{D26F901F-BF2F-410A-9E2F-9426908F5BEC}" type="datetimeFigureOut">
              <a:rPr lang="en-GB" smtClean="0"/>
              <a:pPr/>
              <a:t>16/12/2024</a:t>
            </a:fld>
            <a:endParaRPr lang="en-GB" dirty="0"/>
          </a:p>
        </p:txBody>
      </p:sp>
      <p:sp>
        <p:nvSpPr>
          <p:cNvPr id="6" name="Footer Placeholder 5">
            <a:extLst>
              <a:ext uri="{FF2B5EF4-FFF2-40B4-BE49-F238E27FC236}">
                <a16:creationId xmlns:a16="http://schemas.microsoft.com/office/drawing/2014/main" id="{3DAEF1E6-3620-4AEC-940E-925B78FD4CEB}"/>
              </a:ext>
            </a:extLst>
          </p:cNvPr>
          <p:cNvSpPr>
            <a:spLocks noGrp="1"/>
          </p:cNvSpPr>
          <p:nvPr>
            <p:ph type="ftr" sz="quarter" idx="11"/>
          </p:nvPr>
        </p:nvSpPr>
        <p:spPr/>
        <p:txBody>
          <a:bodyPr/>
          <a:lstStyle>
            <a:lvl1pPr>
              <a:defRPr sz="1000">
                <a:latin typeface="Arial" panose="020B0604020202020204" pitchFamily="34" charset="0"/>
                <a:cs typeface="Arial" panose="020B0604020202020204" pitchFamily="34" charset="0"/>
              </a:defRPr>
            </a:lvl1pPr>
          </a:lstStyle>
          <a:p>
            <a:endParaRPr lang="en-GB" dirty="0"/>
          </a:p>
        </p:txBody>
      </p:sp>
      <p:sp>
        <p:nvSpPr>
          <p:cNvPr id="14" name="Title 1">
            <a:extLst>
              <a:ext uri="{FF2B5EF4-FFF2-40B4-BE49-F238E27FC236}">
                <a16:creationId xmlns:a16="http://schemas.microsoft.com/office/drawing/2014/main" id="{5492283B-066E-48E0-8B71-4DB80DF3FA0E}"/>
              </a:ext>
            </a:extLst>
          </p:cNvPr>
          <p:cNvSpPr>
            <a:spLocks noGrp="1"/>
          </p:cNvSpPr>
          <p:nvPr>
            <p:ph type="title"/>
          </p:nvPr>
        </p:nvSpPr>
        <p:spPr>
          <a:xfrm>
            <a:off x="611560" y="276088"/>
            <a:ext cx="8229600" cy="1143000"/>
          </a:xfrm>
        </p:spPr>
        <p:txBody>
          <a:bodyPr/>
          <a:lstStyle>
            <a:lvl1pPr algn="l">
              <a:defRPr/>
            </a:lvl1pPr>
          </a:lstStyle>
          <a:p>
            <a:r>
              <a:rPr lang="en-US" dirty="0"/>
              <a:t>Click to edit Master title style</a:t>
            </a:r>
            <a:endParaRPr lang="en-GB" dirty="0"/>
          </a:p>
        </p:txBody>
      </p:sp>
      <p:pic>
        <p:nvPicPr>
          <p:cNvPr id="2" name="Picture 1" descr="A close-up of a logo&#10;&#10;Description automatically generated">
            <a:extLst>
              <a:ext uri="{FF2B5EF4-FFF2-40B4-BE49-F238E27FC236}">
                <a16:creationId xmlns:a16="http://schemas.microsoft.com/office/drawing/2014/main" id="{E0AA6738-B93D-CFB8-CFCD-F06BA2FE8B47}"/>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7105500" y="6356350"/>
            <a:ext cx="1758546" cy="398516"/>
          </a:xfrm>
          <a:prstGeom prst="rect">
            <a:avLst/>
          </a:prstGeom>
        </p:spPr>
      </p:pic>
    </p:spTree>
    <p:extLst>
      <p:ext uri="{BB962C8B-B14F-4D97-AF65-F5344CB8AC3E}">
        <p14:creationId xmlns:p14="http://schemas.microsoft.com/office/powerpoint/2010/main" val="4196980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atin typeface="Arial" panose="020B0604020202020204" pitchFamily="34" charset="0"/>
              </a:defRPr>
            </a:lvl4pPr>
            <a:lvl5pPr>
              <a:defRPr sz="1800">
                <a:latin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1600200"/>
            <a:ext cx="3892339" cy="4525963"/>
          </a:xfrm>
          <a:ln>
            <a:solidFill>
              <a:srgbClr val="11A7F2"/>
            </a:solidFill>
          </a:ln>
        </p:spPr>
        <p:txBody>
          <a:bodyPr/>
          <a:lstStyle>
            <a:lvl1pPr marL="0" indent="0" algn="ctr">
              <a:buNone/>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a:p>
            <a:pPr lvl="0"/>
            <a:endParaRPr lang="en-US" dirty="0"/>
          </a:p>
          <a:p>
            <a:pPr lvl="0"/>
            <a:endParaRPr lang="en-US" dirty="0"/>
          </a:p>
          <a:p>
            <a:pPr lvl="0"/>
            <a:r>
              <a:rPr lang="en-US" dirty="0"/>
              <a:t>Image/graph area</a:t>
            </a:r>
            <a:endParaRPr lang="en-GB" dirty="0"/>
          </a:p>
        </p:txBody>
      </p:sp>
      <p:sp>
        <p:nvSpPr>
          <p:cNvPr id="5" name="Date Placeholder 4"/>
          <p:cNvSpPr>
            <a:spLocks noGrp="1"/>
          </p:cNvSpPr>
          <p:nvPr>
            <p:ph type="dt" sz="half" idx="10"/>
          </p:nvPr>
        </p:nvSpPr>
        <p:spPr/>
        <p:txBody>
          <a:bodyPr/>
          <a:lstStyle/>
          <a:p>
            <a:fld id="{D26F901F-BF2F-410A-9E2F-9426908F5BEC}" type="datetimeFigureOut">
              <a:rPr lang="en-GB" smtClean="0"/>
              <a:t>16/12/2024</a:t>
            </a:fld>
            <a:endParaRPr lang="en-GB" dirty="0"/>
          </a:p>
        </p:txBody>
      </p:sp>
      <p:sp>
        <p:nvSpPr>
          <p:cNvPr id="6" name="Footer Placeholder 5"/>
          <p:cNvSpPr>
            <a:spLocks noGrp="1"/>
          </p:cNvSpPr>
          <p:nvPr>
            <p:ph type="ftr" sz="quarter" idx="11"/>
          </p:nvPr>
        </p:nvSpPr>
        <p:spPr/>
        <p:txBody>
          <a:bodyPr/>
          <a:lstStyle/>
          <a:p>
            <a:endParaRPr lang="en-GB" dirty="0"/>
          </a:p>
        </p:txBody>
      </p:sp>
      <p:cxnSp>
        <p:nvCxnSpPr>
          <p:cNvPr id="8" name="Straight Connector 7"/>
          <p:cNvCxnSpPr>
            <a:cxnSpLocks/>
          </p:cNvCxnSpPr>
          <p:nvPr userDrawn="1"/>
        </p:nvCxnSpPr>
        <p:spPr>
          <a:xfrm>
            <a:off x="467544" y="1412776"/>
            <a:ext cx="8072995" cy="4862"/>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7" name="Picture 6" descr="A close-up of a logo&#10;&#10;Description automatically generated">
            <a:extLst>
              <a:ext uri="{FF2B5EF4-FFF2-40B4-BE49-F238E27FC236}">
                <a16:creationId xmlns:a16="http://schemas.microsoft.com/office/drawing/2014/main" id="{0C00082A-B53B-9955-EC3B-B7099459BF94}"/>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6955390" y="6308725"/>
            <a:ext cx="1758546" cy="398516"/>
          </a:xfrm>
          <a:prstGeom prst="rect">
            <a:avLst/>
          </a:prstGeom>
        </p:spPr>
      </p:pic>
    </p:spTree>
    <p:extLst>
      <p:ext uri="{BB962C8B-B14F-4D97-AF65-F5344CB8AC3E}">
        <p14:creationId xmlns:p14="http://schemas.microsoft.com/office/powerpoint/2010/main" val="41259364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755576" y="1600200"/>
            <a:ext cx="7931224"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F901F-BF2F-410A-9E2F-9426908F5BEC}" type="datetimeFigureOut">
              <a:rPr lang="en-GB" smtClean="0"/>
              <a:t>16/12/2024</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83F05-1041-4EAF-A32A-1B25A0C58EDA}" type="slidenum">
              <a:rPr lang="en-GB" smtClean="0"/>
              <a:t>‹#›</a:t>
            </a:fld>
            <a:endParaRPr lang="en-GB" dirty="0"/>
          </a:p>
        </p:txBody>
      </p:sp>
    </p:spTree>
    <p:extLst>
      <p:ext uri="{BB962C8B-B14F-4D97-AF65-F5344CB8AC3E}">
        <p14:creationId xmlns:p14="http://schemas.microsoft.com/office/powerpoint/2010/main" val="213356411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Lst>
  <p:txStyles>
    <p:titleStyle>
      <a:lvl1pPr algn="ctr" defTabSz="914400" rtl="0" eaLnBrk="1" latinLnBrk="0" hangingPunct="1">
        <a:spcBef>
          <a:spcPct val="0"/>
        </a:spcBef>
        <a:buNone/>
        <a:defRPr sz="4000" b="1" kern="1200">
          <a:solidFill>
            <a:srgbClr val="11A7F2"/>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b="0" kern="1200">
          <a:solidFill>
            <a:srgbClr val="0D0D58"/>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anose="020B0604020202020204" pitchFamily="34" charset="0"/>
        <a:buNone/>
        <a:defRPr sz="2400" b="0" kern="1200">
          <a:solidFill>
            <a:srgbClr val="4D4D4D"/>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rgbClr val="4D4D4D"/>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ontserrat" panose="02000505000000020004" pitchFamily="2"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ontserrat" panose="02000505000000020004" pitchFamily="2"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3429000"/>
            <a:ext cx="7772400" cy="1470025"/>
          </a:xfrm>
        </p:spPr>
        <p:txBody>
          <a:bodyPr>
            <a:normAutofit/>
          </a:bodyPr>
          <a:lstStyle/>
          <a:p>
            <a:r>
              <a:rPr lang="en-GB" dirty="0">
                <a:latin typeface="Montserrat" panose="00000500000000000000" pitchFamily="50" charset="0"/>
              </a:rPr>
              <a:t>Domain 4:</a:t>
            </a:r>
            <a:br>
              <a:rPr lang="en-GB" dirty="0">
                <a:latin typeface="Montserrat" panose="00000500000000000000" pitchFamily="50" charset="0"/>
              </a:rPr>
            </a:br>
            <a:r>
              <a:rPr lang="en-GB">
                <a:latin typeface="Montserrat" panose="00000500000000000000" pitchFamily="50" charset="0"/>
              </a:rPr>
              <a:t>Patient </a:t>
            </a:r>
            <a:r>
              <a:rPr lang="en-GB" dirty="0">
                <a:latin typeface="Montserrat" panose="00000500000000000000" pitchFamily="50" charset="0"/>
              </a:rPr>
              <a:t>M</a:t>
            </a:r>
            <a:r>
              <a:rPr lang="en-GB">
                <a:latin typeface="Montserrat" panose="00000500000000000000" pitchFamily="50" charset="0"/>
              </a:rPr>
              <a:t>anagement</a:t>
            </a:r>
            <a:endParaRPr lang="en-GB" dirty="0">
              <a:latin typeface="Montserrat" panose="00000500000000000000" pitchFamily="50" charset="0"/>
            </a:endParaRPr>
          </a:p>
        </p:txBody>
      </p:sp>
    </p:spTree>
    <p:extLst>
      <p:ext uri="{BB962C8B-B14F-4D97-AF65-F5344CB8AC3E}">
        <p14:creationId xmlns:p14="http://schemas.microsoft.com/office/powerpoint/2010/main" val="1158440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96D259-9771-4BBE-9FA0-0999AE77D1A6}"/>
              </a:ext>
            </a:extLst>
          </p:cNvPr>
          <p:cNvSpPr>
            <a:spLocks noGrp="1"/>
          </p:cNvSpPr>
          <p:nvPr>
            <p:ph idx="1"/>
          </p:nvPr>
        </p:nvSpPr>
        <p:spPr>
          <a:xfrm>
            <a:off x="518864" y="1556792"/>
            <a:ext cx="8229599" cy="4752528"/>
          </a:xfrm>
        </p:spPr>
        <p:txBody>
          <a:bodyPr>
            <a:normAutofit/>
          </a:bodyPr>
          <a:lstStyle/>
          <a:p>
            <a:pPr>
              <a:buFont typeface="Wingdings" panose="05000000000000000000" pitchFamily="2" charset="2"/>
              <a:buChar char="Ø"/>
            </a:pPr>
            <a:r>
              <a:rPr lang="en-GB" dirty="0">
                <a:latin typeface="Montserrat" panose="00000500000000000000" pitchFamily="50" charset="0"/>
              </a:rPr>
              <a:t> </a:t>
            </a:r>
            <a:r>
              <a:rPr lang="en-GB" sz="2500" b="1" dirty="0">
                <a:latin typeface="Montserrat" panose="00000500000000000000" pitchFamily="50" charset="0"/>
              </a:rPr>
              <a:t>Domain 4 – Patient Management </a:t>
            </a:r>
            <a:r>
              <a:rPr lang="en-GB" sz="2500" dirty="0">
                <a:latin typeface="Montserrat" panose="00000500000000000000" pitchFamily="50" charset="0"/>
              </a:rPr>
              <a:t>is our everyday practice.</a:t>
            </a:r>
          </a:p>
          <a:p>
            <a:pPr marL="0" indent="0">
              <a:buNone/>
            </a:pPr>
            <a:endParaRPr lang="en-GB" sz="3000" dirty="0">
              <a:latin typeface="Montserrat" panose="00000500000000000000" pitchFamily="50" charset="0"/>
            </a:endParaRPr>
          </a:p>
          <a:p>
            <a:pPr>
              <a:buFont typeface="Wingdings" panose="05000000000000000000" pitchFamily="2" charset="2"/>
              <a:buChar char="Ø"/>
            </a:pPr>
            <a:r>
              <a:rPr lang="en-GB" sz="2500" b="1" dirty="0">
                <a:latin typeface="Montserrat" panose="00000500000000000000" pitchFamily="50" charset="0"/>
              </a:rPr>
              <a:t>Aims to improve Patient Management by encouraging good practice:</a:t>
            </a:r>
          </a:p>
          <a:p>
            <a:pPr marL="800100" lvl="1" indent="-342900">
              <a:buFont typeface="Wingdings" panose="05000000000000000000" pitchFamily="2" charset="2"/>
              <a:buChar char="§"/>
            </a:pPr>
            <a:r>
              <a:rPr lang="en-GB" sz="2000" dirty="0">
                <a:solidFill>
                  <a:schemeClr val="tx1"/>
                </a:solidFill>
                <a:latin typeface="Montserrat" panose="00000500000000000000" pitchFamily="50" charset="0"/>
              </a:rPr>
              <a:t>Resuscitation</a:t>
            </a:r>
          </a:p>
          <a:p>
            <a:pPr marL="800100" lvl="1" indent="-342900">
              <a:buFont typeface="Wingdings" panose="05000000000000000000" pitchFamily="2" charset="2"/>
              <a:buChar char="§"/>
            </a:pPr>
            <a:r>
              <a:rPr lang="en-GB" sz="2000" dirty="0">
                <a:solidFill>
                  <a:schemeClr val="tx1"/>
                </a:solidFill>
                <a:latin typeface="Montserrat" panose="00000500000000000000" pitchFamily="50" charset="0"/>
              </a:rPr>
              <a:t>Management of the dying child</a:t>
            </a:r>
          </a:p>
          <a:p>
            <a:pPr marL="800100" lvl="1" indent="-342900">
              <a:buFont typeface="Wingdings" panose="05000000000000000000" pitchFamily="2" charset="2"/>
              <a:buChar char="§"/>
            </a:pPr>
            <a:r>
              <a:rPr lang="en-GB" sz="2000" dirty="0">
                <a:solidFill>
                  <a:schemeClr val="tx1"/>
                </a:solidFill>
                <a:latin typeface="Montserrat" panose="00000500000000000000" pitchFamily="50" charset="0"/>
              </a:rPr>
              <a:t>Awareness of limitations</a:t>
            </a:r>
          </a:p>
          <a:p>
            <a:pPr marL="800100" lvl="1" indent="-342900">
              <a:buFont typeface="Wingdings" panose="05000000000000000000" pitchFamily="2" charset="2"/>
              <a:buChar char="§"/>
            </a:pPr>
            <a:r>
              <a:rPr lang="en-GB" sz="2000" dirty="0">
                <a:solidFill>
                  <a:schemeClr val="tx1"/>
                </a:solidFill>
                <a:latin typeface="Montserrat" panose="00000500000000000000" pitchFamily="50" charset="0"/>
              </a:rPr>
              <a:t>MDT working</a:t>
            </a:r>
          </a:p>
          <a:p>
            <a:pPr marL="800100" lvl="1" indent="-342900">
              <a:buFont typeface="Wingdings" panose="05000000000000000000" pitchFamily="2" charset="2"/>
              <a:buChar char="§"/>
            </a:pPr>
            <a:r>
              <a:rPr lang="en-GB" sz="2000" dirty="0">
                <a:solidFill>
                  <a:schemeClr val="tx1"/>
                </a:solidFill>
                <a:latin typeface="Montserrat" panose="00000500000000000000" pitchFamily="50" charset="0"/>
              </a:rPr>
              <a:t>Evidence based medicine</a:t>
            </a:r>
            <a:endParaRPr lang="en-GB" dirty="0">
              <a:solidFill>
                <a:schemeClr val="tx1"/>
              </a:solidFill>
              <a:latin typeface="Montserrat" panose="00000500000000000000" pitchFamily="50" charset="0"/>
            </a:endParaRPr>
          </a:p>
        </p:txBody>
      </p:sp>
      <p:sp>
        <p:nvSpPr>
          <p:cNvPr id="3" name="Title 2">
            <a:extLst>
              <a:ext uri="{FF2B5EF4-FFF2-40B4-BE49-F238E27FC236}">
                <a16:creationId xmlns:a16="http://schemas.microsoft.com/office/drawing/2014/main" id="{DE9D3A06-3463-4AB2-A1FC-C7DF3C2A19A9}"/>
              </a:ext>
            </a:extLst>
          </p:cNvPr>
          <p:cNvSpPr>
            <a:spLocks noGrp="1"/>
          </p:cNvSpPr>
          <p:nvPr>
            <p:ph type="title"/>
          </p:nvPr>
        </p:nvSpPr>
        <p:spPr/>
        <p:txBody>
          <a:bodyPr/>
          <a:lstStyle/>
          <a:p>
            <a:r>
              <a:rPr lang="en-GB" dirty="0">
                <a:latin typeface="Montserrat" panose="00000500000000000000" pitchFamily="50" charset="0"/>
              </a:rPr>
              <a:t>Introduction</a:t>
            </a:r>
          </a:p>
        </p:txBody>
      </p:sp>
    </p:spTree>
    <p:extLst>
      <p:ext uri="{BB962C8B-B14F-4D97-AF65-F5344CB8AC3E}">
        <p14:creationId xmlns:p14="http://schemas.microsoft.com/office/powerpoint/2010/main" val="3149839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231EDA-1D8C-750E-3241-B7F5E83B1D53}"/>
              </a:ext>
            </a:extLst>
          </p:cNvPr>
          <p:cNvSpPr>
            <a:spLocks noGrp="1"/>
          </p:cNvSpPr>
          <p:nvPr>
            <p:ph idx="1"/>
          </p:nvPr>
        </p:nvSpPr>
        <p:spPr/>
        <p:txBody>
          <a:bodyPr>
            <a:normAutofit fontScale="92500" lnSpcReduction="10000"/>
          </a:bodyPr>
          <a:lstStyle/>
          <a:p>
            <a:pPr marL="0" indent="0">
              <a:buNone/>
            </a:pPr>
            <a:r>
              <a:rPr lang="en-GB" sz="2000" b="1" dirty="0">
                <a:solidFill>
                  <a:srgbClr val="002060"/>
                </a:solidFill>
                <a:latin typeface="Montserrat" panose="00000500000000000000" pitchFamily="50" charset="0"/>
              </a:rPr>
              <a:t>Structural changes</a:t>
            </a:r>
          </a:p>
          <a:p>
            <a:pPr marL="400050" lvl="1" indent="-285750">
              <a:buFont typeface="Arial" panose="020B0604020202020204" pitchFamily="34" charset="0"/>
              <a:buChar char="•"/>
            </a:pPr>
            <a:r>
              <a:rPr lang="en-GB" sz="1800" dirty="0">
                <a:solidFill>
                  <a:schemeClr val="tx1"/>
                </a:solidFill>
                <a:latin typeface="Montserrat" panose="00000500000000000000" pitchFamily="50" charset="0"/>
              </a:rPr>
              <a:t>Reduction in the overall indicative length of training </a:t>
            </a:r>
            <a:r>
              <a:rPr lang="en-GB" sz="1800" b="1" dirty="0">
                <a:solidFill>
                  <a:schemeClr val="tx1"/>
                </a:solidFill>
                <a:latin typeface="Montserrat" panose="00000500000000000000" pitchFamily="50" charset="0"/>
              </a:rPr>
              <a:t>from eight to seven years.</a:t>
            </a:r>
          </a:p>
          <a:p>
            <a:pPr marL="0" indent="0">
              <a:buNone/>
            </a:pPr>
            <a:endParaRPr lang="en-GB" sz="1800" dirty="0">
              <a:latin typeface="Montserrat" panose="00000500000000000000" pitchFamily="50" charset="0"/>
            </a:endParaRPr>
          </a:p>
          <a:p>
            <a:pPr marL="0" indent="0">
              <a:buNone/>
            </a:pPr>
            <a:r>
              <a:rPr lang="en-GB" sz="2000" b="1" dirty="0">
                <a:latin typeface="Montserrat" panose="00000500000000000000" pitchFamily="50" charset="0"/>
              </a:rPr>
              <a:t>Change to two training levels</a:t>
            </a:r>
          </a:p>
          <a:p>
            <a:pPr marL="800100" lvl="1" indent="-342900">
              <a:buFont typeface="+mj-lt"/>
              <a:buAutoNum type="arabicPeriod"/>
            </a:pPr>
            <a:r>
              <a:rPr lang="en-GB" sz="1800" dirty="0">
                <a:solidFill>
                  <a:schemeClr val="tx1"/>
                </a:solidFill>
                <a:latin typeface="Montserrat" panose="00000500000000000000" pitchFamily="50" charset="0"/>
              </a:rPr>
              <a:t>Core Level Paediatrics (Year 1-4) </a:t>
            </a:r>
          </a:p>
          <a:p>
            <a:pPr marL="800100" lvl="1" indent="-342900">
              <a:buFont typeface="+mj-lt"/>
              <a:buAutoNum type="arabicPeriod"/>
            </a:pPr>
            <a:r>
              <a:rPr lang="en-GB" sz="1800" dirty="0">
                <a:solidFill>
                  <a:schemeClr val="tx1"/>
                </a:solidFill>
                <a:latin typeface="Montserrat" panose="00000500000000000000" pitchFamily="50" charset="0"/>
              </a:rPr>
              <a:t>Specialty Level Paediatrics (year 5-7)</a:t>
            </a:r>
          </a:p>
          <a:p>
            <a:pPr lvl="1"/>
            <a:endParaRPr lang="en-GB" sz="2000" dirty="0">
              <a:solidFill>
                <a:schemeClr val="tx1"/>
              </a:solidFill>
              <a:latin typeface="Montserrat" panose="00000500000000000000" pitchFamily="50" charset="0"/>
            </a:endParaRPr>
          </a:p>
          <a:p>
            <a:pPr marL="0" indent="0">
              <a:buNone/>
            </a:pPr>
            <a:r>
              <a:rPr lang="en-GB" sz="2000" b="1" dirty="0">
                <a:latin typeface="Montserrat" panose="00000500000000000000" pitchFamily="50" charset="0"/>
              </a:rPr>
              <a:t>Changes with a view to improving flexibility:</a:t>
            </a:r>
          </a:p>
          <a:p>
            <a:r>
              <a:rPr lang="en-GB" sz="1900" dirty="0">
                <a:solidFill>
                  <a:schemeClr val="tx1"/>
                </a:solidFill>
                <a:latin typeface="Montserrat" panose="00000500000000000000" pitchFamily="50" charset="0"/>
              </a:rPr>
              <a:t>Embedding capability rather than time-based training </a:t>
            </a:r>
          </a:p>
          <a:p>
            <a:r>
              <a:rPr lang="en-GB" sz="1900" dirty="0">
                <a:solidFill>
                  <a:schemeClr val="tx1"/>
                </a:solidFill>
                <a:latin typeface="Montserrat" panose="00000500000000000000" pitchFamily="50" charset="0"/>
              </a:rPr>
              <a:t>Removal of the requirement to do six-month blocks (e.g., neonates, community child health).</a:t>
            </a:r>
          </a:p>
          <a:p>
            <a:r>
              <a:rPr lang="en-GB" sz="1900" dirty="0">
                <a:solidFill>
                  <a:schemeClr val="tx1"/>
                </a:solidFill>
                <a:latin typeface="Montserrat" panose="00000500000000000000" pitchFamily="50" charset="0"/>
              </a:rPr>
              <a:t>Mapping of similarities between sub-specialties so trainees can change pathway and count capabilities already achieved.</a:t>
            </a:r>
          </a:p>
          <a:p>
            <a:r>
              <a:rPr lang="en-GB" sz="1900" dirty="0">
                <a:solidFill>
                  <a:schemeClr val="tx1"/>
                </a:solidFill>
                <a:latin typeface="Montserrat" panose="00000500000000000000" pitchFamily="50" charset="0"/>
              </a:rPr>
              <a:t>Promotion of OOP (out of programme) opportunities. </a:t>
            </a:r>
          </a:p>
        </p:txBody>
      </p:sp>
      <p:sp>
        <p:nvSpPr>
          <p:cNvPr id="4" name="Title 4">
            <a:extLst>
              <a:ext uri="{FF2B5EF4-FFF2-40B4-BE49-F238E27FC236}">
                <a16:creationId xmlns:a16="http://schemas.microsoft.com/office/drawing/2014/main" id="{A7413098-4698-BFA6-092C-5708605EF190}"/>
              </a:ext>
            </a:extLst>
          </p:cNvPr>
          <p:cNvSpPr>
            <a:spLocks noGrp="1"/>
          </p:cNvSpPr>
          <p:nvPr>
            <p:ph type="title"/>
          </p:nvPr>
        </p:nvSpPr>
        <p:spPr>
          <a:xfrm>
            <a:off x="611188" y="276225"/>
            <a:ext cx="8229600" cy="1143000"/>
          </a:xfrm>
        </p:spPr>
        <p:txBody>
          <a:bodyPr>
            <a:normAutofit/>
          </a:bodyPr>
          <a:lstStyle/>
          <a:p>
            <a:r>
              <a:rPr lang="en-GB" sz="3600" dirty="0">
                <a:latin typeface="Montserrat" panose="00000500000000000000" pitchFamily="50" charset="0"/>
              </a:rPr>
              <a:t>Curriculum overview</a:t>
            </a:r>
          </a:p>
        </p:txBody>
      </p:sp>
    </p:spTree>
    <p:extLst>
      <p:ext uri="{BB962C8B-B14F-4D97-AF65-F5344CB8AC3E}">
        <p14:creationId xmlns:p14="http://schemas.microsoft.com/office/powerpoint/2010/main" val="2857510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1562118534"/>
              </p:ext>
            </p:extLst>
          </p:nvPr>
        </p:nvGraphicFramePr>
        <p:xfrm>
          <a:off x="522673" y="2761350"/>
          <a:ext cx="8229600" cy="3566984"/>
        </p:xfrm>
        <a:graphic>
          <a:graphicData uri="http://schemas.openxmlformats.org/drawingml/2006/table">
            <a:tbl>
              <a:tblPr firstRow="1" firstCol="1" bandRow="1">
                <a:tableStyleId>{5C22544A-7EE6-4342-B048-85BDC9FD1C3A}</a:tableStyleId>
              </a:tblPr>
              <a:tblGrid>
                <a:gridCol w="2112937">
                  <a:extLst>
                    <a:ext uri="{9D8B030D-6E8A-4147-A177-3AD203B41FA5}">
                      <a16:colId xmlns:a16="http://schemas.microsoft.com/office/drawing/2014/main" val="20001"/>
                    </a:ext>
                  </a:extLst>
                </a:gridCol>
                <a:gridCol w="6116663">
                  <a:extLst>
                    <a:ext uri="{9D8B030D-6E8A-4147-A177-3AD203B41FA5}">
                      <a16:colId xmlns:a16="http://schemas.microsoft.com/office/drawing/2014/main" val="20002"/>
                    </a:ext>
                  </a:extLst>
                </a:gridCol>
              </a:tblGrid>
              <a:tr h="439448">
                <a:tc>
                  <a:txBody>
                    <a:bodyPr/>
                    <a:lstStyle/>
                    <a:p>
                      <a:pPr>
                        <a:lnSpc>
                          <a:spcPct val="115000"/>
                        </a:lnSpc>
                        <a:spcAft>
                          <a:spcPts val="0"/>
                        </a:spcAft>
                      </a:pPr>
                      <a:r>
                        <a:rPr lang="en-GB" sz="1100" dirty="0">
                          <a:effectLst/>
                          <a:latin typeface="Arial" panose="020B0604020202020204" pitchFamily="34" charset="0"/>
                          <a:cs typeface="Arial" panose="020B0604020202020204" pitchFamily="34" charset="0"/>
                        </a:rPr>
                        <a:t>Core Learning outcome</a:t>
                      </a:r>
                      <a:endParaRPr lang="en-GB" sz="1100" dirty="0">
                        <a:effectLst/>
                        <a:latin typeface="Arial" panose="020B0604020202020204" pitchFamily="34" charset="0"/>
                        <a:ea typeface="Calibri"/>
                        <a:cs typeface="Arial" panose="020B0604020202020204" pitchFamily="34" charset="0"/>
                      </a:endParaRPr>
                    </a:p>
                  </a:txBody>
                  <a:tcPr marL="55007" marR="55007" marT="0" marB="0" anchor="ctr">
                    <a:solidFill>
                      <a:srgbClr val="0D0D58"/>
                    </a:solidFill>
                  </a:tcPr>
                </a:tc>
                <a:tc>
                  <a:txBody>
                    <a:bodyPr/>
                    <a:lstStyle/>
                    <a:p>
                      <a:pPr>
                        <a:lnSpc>
                          <a:spcPct val="115000"/>
                        </a:lnSpc>
                        <a:spcAft>
                          <a:spcPts val="0"/>
                        </a:spcAft>
                      </a:pPr>
                      <a:r>
                        <a:rPr lang="en-GB" sz="1100" dirty="0">
                          <a:effectLst/>
                          <a:latin typeface="Arial" panose="020B0604020202020204" pitchFamily="34" charset="0"/>
                          <a:cs typeface="Arial" panose="020B0604020202020204" pitchFamily="34" charset="0"/>
                        </a:rPr>
                        <a:t>Key capabilities</a:t>
                      </a:r>
                      <a:endParaRPr lang="en-GB" sz="1100" dirty="0">
                        <a:effectLst/>
                        <a:latin typeface="Arial" panose="020B0604020202020204" pitchFamily="34" charset="0"/>
                        <a:ea typeface="Calibri"/>
                        <a:cs typeface="Arial" panose="020B0604020202020204" pitchFamily="34" charset="0"/>
                      </a:endParaRPr>
                    </a:p>
                  </a:txBody>
                  <a:tcPr marL="55007" marR="55007" marT="0" marB="0" anchor="ctr">
                    <a:solidFill>
                      <a:srgbClr val="0D0D58"/>
                    </a:solidFill>
                  </a:tcPr>
                </a:tc>
                <a:extLst>
                  <a:ext uri="{0D108BD9-81ED-4DB2-BD59-A6C34878D82A}">
                    <a16:rowId xmlns:a16="http://schemas.microsoft.com/office/drawing/2014/main" val="10000"/>
                  </a:ext>
                </a:extLst>
              </a:tr>
              <a:tr h="3127536">
                <a:tc>
                  <a:txBody>
                    <a:bodyPr/>
                    <a:lstStyle/>
                    <a:p>
                      <a:pPr>
                        <a:lnSpc>
                          <a:spcPct val="115000"/>
                        </a:lnSpc>
                        <a:spcAft>
                          <a:spcPts val="400"/>
                        </a:spcAft>
                      </a:pPr>
                      <a:endParaRPr lang="en-GB" sz="1100" dirty="0">
                        <a:effectLst/>
                        <a:latin typeface="Arial" panose="020B0604020202020204" pitchFamily="34" charset="0"/>
                        <a:ea typeface="Calibri"/>
                        <a:cs typeface="Arial" panose="020B0604020202020204" pitchFamily="34" charset="0"/>
                      </a:endParaRPr>
                    </a:p>
                    <a:p>
                      <a:pPr>
                        <a:lnSpc>
                          <a:spcPct val="115000"/>
                        </a:lnSpc>
                        <a:spcAft>
                          <a:spcPts val="400"/>
                        </a:spcAft>
                      </a:pPr>
                      <a:r>
                        <a:rPr lang="en-GB" sz="1100" dirty="0">
                          <a:effectLst/>
                          <a:latin typeface="Arial" panose="020B0604020202020204" pitchFamily="34" charset="0"/>
                          <a:ea typeface="Calibri"/>
                          <a:cs typeface="Arial" panose="020B0604020202020204" pitchFamily="34" charset="0"/>
                        </a:rPr>
                        <a:t>Conducts a clinical assessment of babies, children and young people, formulating an appropriate differential diagnosis; plans appropriate investigations and initiates a treatment plan in accordance with national and local guidelines, tailoring the management plan to meet the needs of the individual.</a:t>
                      </a:r>
                    </a:p>
                  </a:txBody>
                  <a:tcPr marL="68580" marR="68580" marT="0" marB="0">
                    <a:solidFill>
                      <a:srgbClr val="002060"/>
                    </a:solidFill>
                  </a:tcPr>
                </a:tc>
                <a:tc>
                  <a:txBody>
                    <a:bodyPr/>
                    <a:lstStyle/>
                    <a:p>
                      <a:pPr marL="342900" lvl="0" indent="-342900">
                        <a:lnSpc>
                          <a:spcPct val="115000"/>
                        </a:lnSpc>
                        <a:spcAft>
                          <a:spcPts val="400"/>
                        </a:spcAft>
                        <a:buFont typeface="Symbol"/>
                        <a:buChar char=""/>
                      </a:pPr>
                      <a:r>
                        <a:rPr lang="en-GB" sz="1100" dirty="0">
                          <a:effectLst/>
                          <a:latin typeface="Arial" panose="020B0604020202020204" pitchFamily="34" charset="0"/>
                          <a:ea typeface="Calibri"/>
                          <a:cs typeface="Arial" panose="020B0604020202020204" pitchFamily="34" charset="0"/>
                        </a:rPr>
                        <a:t>Performs an assessment of a baby, child or young person’s physical, mental and developmental status, incorporating biological, physiological and social factors across multiple clinical contexts.</a:t>
                      </a:r>
                    </a:p>
                    <a:p>
                      <a:pPr marL="342900" lvl="0" indent="-342900">
                        <a:lnSpc>
                          <a:spcPct val="115000"/>
                        </a:lnSpc>
                        <a:spcAft>
                          <a:spcPts val="400"/>
                        </a:spcAft>
                        <a:buFont typeface="Symbol"/>
                        <a:buChar char=""/>
                      </a:pPr>
                      <a:r>
                        <a:rPr lang="en-GB" sz="1100" dirty="0">
                          <a:effectLst/>
                          <a:latin typeface="Arial" panose="020B0604020202020204" pitchFamily="34" charset="0"/>
                          <a:ea typeface="Calibri"/>
                          <a:cs typeface="Arial" panose="020B0604020202020204" pitchFamily="34" charset="0"/>
                        </a:rPr>
                        <a:t>Recognises the potential life-threatening events in babies, children and young people and leads resuscitation and emergency situations.</a:t>
                      </a:r>
                    </a:p>
                    <a:p>
                      <a:pPr marL="342900" lvl="0" indent="-342900">
                        <a:lnSpc>
                          <a:spcPct val="115000"/>
                        </a:lnSpc>
                        <a:spcAft>
                          <a:spcPts val="400"/>
                        </a:spcAft>
                        <a:buFont typeface="Symbol"/>
                        <a:buChar char=""/>
                      </a:pPr>
                      <a:r>
                        <a:rPr lang="en-GB" sz="1100" dirty="0">
                          <a:effectLst/>
                          <a:latin typeface="Arial" panose="020B0604020202020204" pitchFamily="34" charset="0"/>
                          <a:ea typeface="Calibri"/>
                          <a:cs typeface="Arial" panose="020B0604020202020204" pitchFamily="34" charset="0"/>
                        </a:rPr>
                        <a:t>Recognises and manages a range of common childhood presentations.</a:t>
                      </a:r>
                    </a:p>
                    <a:p>
                      <a:pPr marL="342900" lvl="0" indent="-342900">
                        <a:lnSpc>
                          <a:spcPct val="115000"/>
                        </a:lnSpc>
                        <a:spcAft>
                          <a:spcPts val="400"/>
                        </a:spcAft>
                        <a:buFont typeface="Symbol"/>
                        <a:buChar char=""/>
                      </a:pPr>
                      <a:r>
                        <a:rPr lang="en-GB" sz="1100" dirty="0">
                          <a:effectLst/>
                          <a:latin typeface="Arial" panose="020B0604020202020204" pitchFamily="34" charset="0"/>
                          <a:ea typeface="Calibri"/>
                          <a:cs typeface="Arial" panose="020B0604020202020204" pitchFamily="34" charset="0"/>
                        </a:rPr>
                        <a:t>Engages in multi-professional management of a range of common  general paediatric physical and mental health presentations, both short and long term.</a:t>
                      </a:r>
                    </a:p>
                    <a:p>
                      <a:pPr marL="342900" lvl="0" indent="-342900">
                        <a:lnSpc>
                          <a:spcPct val="115000"/>
                        </a:lnSpc>
                        <a:spcAft>
                          <a:spcPts val="400"/>
                        </a:spcAft>
                        <a:buFont typeface="Symbol"/>
                        <a:buChar char=""/>
                      </a:pPr>
                      <a:r>
                        <a:rPr lang="en-GB" sz="1100" dirty="0">
                          <a:effectLst/>
                          <a:latin typeface="Arial" panose="020B0604020202020204" pitchFamily="34" charset="0"/>
                          <a:ea typeface="Calibri"/>
                          <a:cs typeface="Arial" panose="020B0604020202020204" pitchFamily="34" charset="0"/>
                        </a:rPr>
                        <a:t>Recognises and manages the acute presentations and after-care of anaphylaxis, prescribing and training the family to use adrenaline autoinjectors, including documenting events and producing an emergency action plan with appropriate onward referrals. </a:t>
                      </a:r>
                    </a:p>
                    <a:p>
                      <a:pPr marL="342900" lvl="0" indent="-342900">
                        <a:lnSpc>
                          <a:spcPct val="115000"/>
                        </a:lnSpc>
                        <a:spcAft>
                          <a:spcPts val="400"/>
                        </a:spcAft>
                        <a:buFont typeface="Symbol"/>
                        <a:buChar char=""/>
                      </a:pPr>
                      <a:r>
                        <a:rPr lang="en-GB" sz="1100" dirty="0">
                          <a:effectLst/>
                          <a:latin typeface="Arial" panose="020B0604020202020204" pitchFamily="34" charset="0"/>
                          <a:ea typeface="Calibri"/>
                          <a:cs typeface="Arial" panose="020B0604020202020204" pitchFamily="34" charset="0"/>
                        </a:rPr>
                        <a:t>Seeks appropriate advice and support from other teams in a timely and collaborative manner, including working effectively with colleagues in primary care.</a:t>
                      </a:r>
                    </a:p>
                    <a:p>
                      <a:pPr marL="342900" lvl="0" indent="-342900">
                        <a:lnSpc>
                          <a:spcPct val="115000"/>
                        </a:lnSpc>
                        <a:spcAft>
                          <a:spcPts val="400"/>
                        </a:spcAft>
                        <a:buFont typeface="Symbol"/>
                        <a:buChar char=""/>
                      </a:pPr>
                      <a:r>
                        <a:rPr lang="en-GB" sz="1100" dirty="0">
                          <a:effectLst/>
                          <a:latin typeface="Arial" panose="020B0604020202020204" pitchFamily="34" charset="0"/>
                          <a:ea typeface="Calibri"/>
                          <a:cs typeface="Arial" panose="020B0604020202020204" pitchFamily="34" charset="0"/>
                        </a:rPr>
                        <a:t>Takes into consideration the individual needs of the baby, child or young person.</a:t>
                      </a:r>
                      <a:endParaRPr lang="en-GB" sz="1100" baseline="0" dirty="0">
                        <a:effectLst/>
                        <a:latin typeface="Arial" panose="020B0604020202020204" pitchFamily="34" charset="0"/>
                        <a:ea typeface="Calibri"/>
                        <a:cs typeface="Arial" panose="020B0604020202020204" pitchFamily="34" charset="0"/>
                      </a:endParaRPr>
                    </a:p>
                  </a:txBody>
                  <a:tcPr marL="68580" marR="68580" marT="0" marB="0"/>
                </a:tc>
                <a:extLst>
                  <a:ext uri="{0D108BD9-81ED-4DB2-BD59-A6C34878D82A}">
                    <a16:rowId xmlns:a16="http://schemas.microsoft.com/office/drawing/2014/main" val="10002"/>
                  </a:ext>
                </a:extLst>
              </a:tr>
            </a:tbl>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noAutofit/>
          </a:bodyPr>
          <a:lstStyle/>
          <a:p>
            <a:r>
              <a:rPr lang="en-GB" sz="3200" dirty="0">
                <a:latin typeface="Montserrat" panose="00000500000000000000" pitchFamily="50" charset="0"/>
              </a:rPr>
              <a:t>Core Level – </a:t>
            </a:r>
            <a:br>
              <a:rPr lang="en-GB" sz="3200" dirty="0">
                <a:latin typeface="Montserrat" panose="00000500000000000000" pitchFamily="50" charset="0"/>
              </a:rPr>
            </a:br>
            <a:r>
              <a:rPr lang="en-GB" sz="3200" dirty="0">
                <a:latin typeface="Montserrat" panose="00000500000000000000" pitchFamily="50" charset="0"/>
              </a:rPr>
              <a:t>Curriculum Learning Outcome 4</a:t>
            </a:r>
          </a:p>
        </p:txBody>
      </p:sp>
      <p:sp>
        <p:nvSpPr>
          <p:cNvPr id="4" name="TextBox 3">
            <a:extLst>
              <a:ext uri="{FF2B5EF4-FFF2-40B4-BE49-F238E27FC236}">
                <a16:creationId xmlns:a16="http://schemas.microsoft.com/office/drawing/2014/main" id="{D4649BE6-A551-962F-236C-0BCA43391909}"/>
              </a:ext>
            </a:extLst>
          </p:cNvPr>
          <p:cNvSpPr txBox="1"/>
          <p:nvPr/>
        </p:nvSpPr>
        <p:spPr>
          <a:xfrm>
            <a:off x="746532" y="1542007"/>
            <a:ext cx="7882300" cy="1200329"/>
          </a:xfrm>
          <a:prstGeom prst="rect">
            <a:avLst/>
          </a:prstGeom>
          <a:noFill/>
        </p:spPr>
        <p:txBody>
          <a:bodyPr wrap="square">
            <a:spAutoFit/>
          </a:bodyPr>
          <a:lstStyle/>
          <a:p>
            <a:r>
              <a:rPr lang="en-GB" sz="1200" dirty="0">
                <a:solidFill>
                  <a:schemeClr val="tx2">
                    <a:lumMod val="50000"/>
                  </a:schemeClr>
                </a:solidFill>
                <a:latin typeface="Montserrat" panose="00000500000000000000" pitchFamily="50" charset="0"/>
              </a:rPr>
              <a:t>The treatment and management of babies, children and young people across a range of health scenarios are at the heart of what Paediatricians do. </a:t>
            </a:r>
          </a:p>
          <a:p>
            <a:endParaRPr lang="en-GB" sz="1200" dirty="0">
              <a:solidFill>
                <a:schemeClr val="tx2">
                  <a:lumMod val="50000"/>
                </a:schemeClr>
              </a:solidFill>
              <a:latin typeface="Montserrat" panose="00000500000000000000" pitchFamily="50" charset="0"/>
            </a:endParaRPr>
          </a:p>
          <a:p>
            <a:r>
              <a:rPr lang="en-GB" sz="1200" dirty="0">
                <a:solidFill>
                  <a:schemeClr val="tx2">
                    <a:lumMod val="50000"/>
                  </a:schemeClr>
                </a:solidFill>
                <a:latin typeface="Montserrat" panose="00000500000000000000" pitchFamily="50" charset="0"/>
              </a:rPr>
              <a:t>By the end of core training, the trainee is managing the care of babies, children and young people mostly unsupervised. There is an ability to perceive situations as a whole and the trainee can apply holistic decision-making processes. They draw on the experience and learn from this.</a:t>
            </a:r>
          </a:p>
        </p:txBody>
      </p:sp>
    </p:spTree>
    <p:extLst>
      <p:ext uri="{BB962C8B-B14F-4D97-AF65-F5344CB8AC3E}">
        <p14:creationId xmlns:p14="http://schemas.microsoft.com/office/powerpoint/2010/main" val="1210421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980628374"/>
              </p:ext>
            </p:extLst>
          </p:nvPr>
        </p:nvGraphicFramePr>
        <p:xfrm>
          <a:off x="611560" y="1556792"/>
          <a:ext cx="8136904" cy="4584044"/>
        </p:xfrm>
        <a:graphic>
          <a:graphicData uri="http://schemas.openxmlformats.org/drawingml/2006/table">
            <a:tbl>
              <a:tblPr firstRow="1" firstCol="1" bandRow="1">
                <a:tableStyleId>{5C22544A-7EE6-4342-B048-85BDC9FD1C3A}</a:tableStyleId>
              </a:tblPr>
              <a:tblGrid>
                <a:gridCol w="2089138">
                  <a:extLst>
                    <a:ext uri="{9D8B030D-6E8A-4147-A177-3AD203B41FA5}">
                      <a16:colId xmlns:a16="http://schemas.microsoft.com/office/drawing/2014/main" val="20001"/>
                    </a:ext>
                  </a:extLst>
                </a:gridCol>
                <a:gridCol w="6047766">
                  <a:extLst>
                    <a:ext uri="{9D8B030D-6E8A-4147-A177-3AD203B41FA5}">
                      <a16:colId xmlns:a16="http://schemas.microsoft.com/office/drawing/2014/main" val="20002"/>
                    </a:ext>
                  </a:extLst>
                </a:gridCol>
              </a:tblGrid>
              <a:tr h="477335">
                <a:tc>
                  <a:txBody>
                    <a:bodyPr/>
                    <a:lstStyle/>
                    <a:p>
                      <a:pPr>
                        <a:lnSpc>
                          <a:spcPct val="115000"/>
                        </a:lnSpc>
                        <a:spcAft>
                          <a:spcPts val="0"/>
                        </a:spcAft>
                      </a:pPr>
                      <a:r>
                        <a:rPr lang="en-GB" sz="1400" dirty="0">
                          <a:effectLst/>
                          <a:latin typeface="Arial" panose="020B0604020202020204" pitchFamily="34" charset="0"/>
                          <a:cs typeface="Arial" panose="020B0604020202020204" pitchFamily="34" charset="0"/>
                        </a:rPr>
                        <a:t>Specialty learning outcome</a:t>
                      </a:r>
                      <a:endParaRPr lang="en-GB" sz="1400" dirty="0">
                        <a:effectLst/>
                        <a:latin typeface="Arial" panose="020B0604020202020204" pitchFamily="34" charset="0"/>
                        <a:ea typeface="Calibri"/>
                        <a:cs typeface="Arial" panose="020B0604020202020204" pitchFamily="34" charset="0"/>
                      </a:endParaRPr>
                    </a:p>
                  </a:txBody>
                  <a:tcPr marL="55007" marR="55007" marT="0" marB="0" anchor="ctr">
                    <a:solidFill>
                      <a:srgbClr val="0D0D58"/>
                    </a:solidFill>
                  </a:tcPr>
                </a:tc>
                <a:tc>
                  <a:txBody>
                    <a:bodyPr/>
                    <a:lstStyle/>
                    <a:p>
                      <a:pPr>
                        <a:lnSpc>
                          <a:spcPct val="115000"/>
                        </a:lnSpc>
                        <a:spcAft>
                          <a:spcPts val="0"/>
                        </a:spcAft>
                      </a:pPr>
                      <a:r>
                        <a:rPr lang="en-GB" sz="1400" dirty="0">
                          <a:effectLst/>
                          <a:latin typeface="Arial" panose="020B0604020202020204" pitchFamily="34" charset="0"/>
                          <a:cs typeface="Arial" panose="020B0604020202020204" pitchFamily="34" charset="0"/>
                        </a:rPr>
                        <a:t>Key capabilities</a:t>
                      </a:r>
                      <a:endParaRPr lang="en-GB" sz="1400" dirty="0">
                        <a:effectLst/>
                        <a:latin typeface="Arial" panose="020B0604020202020204" pitchFamily="34" charset="0"/>
                        <a:ea typeface="Calibri"/>
                        <a:cs typeface="Arial" panose="020B0604020202020204" pitchFamily="34" charset="0"/>
                      </a:endParaRPr>
                    </a:p>
                  </a:txBody>
                  <a:tcPr marL="55007" marR="55007" marT="0" marB="0" anchor="ctr">
                    <a:solidFill>
                      <a:srgbClr val="0D0D58"/>
                    </a:solidFill>
                  </a:tcPr>
                </a:tc>
                <a:extLst>
                  <a:ext uri="{0D108BD9-81ED-4DB2-BD59-A6C34878D82A}">
                    <a16:rowId xmlns:a16="http://schemas.microsoft.com/office/drawing/2014/main" val="10000"/>
                  </a:ext>
                </a:extLst>
              </a:tr>
              <a:tr h="4106709">
                <a:tc>
                  <a:txBody>
                    <a:bodyPr/>
                    <a:lstStyle/>
                    <a:p>
                      <a:pPr>
                        <a:lnSpc>
                          <a:spcPct val="115000"/>
                        </a:lnSpc>
                        <a:spcAft>
                          <a:spcPts val="400"/>
                        </a:spcAft>
                      </a:pPr>
                      <a:endParaRPr lang="en-GB" sz="1200" dirty="0">
                        <a:effectLst/>
                        <a:latin typeface="Arial" panose="020B0604020202020204" pitchFamily="34" charset="0"/>
                        <a:ea typeface="Calibri"/>
                        <a:cs typeface="Arial" panose="020B0604020202020204" pitchFamily="34" charset="0"/>
                      </a:endParaRPr>
                    </a:p>
                    <a:p>
                      <a:pPr>
                        <a:lnSpc>
                          <a:spcPct val="115000"/>
                        </a:lnSpc>
                        <a:spcAft>
                          <a:spcPts val="400"/>
                        </a:spcAft>
                      </a:pPr>
                      <a:r>
                        <a:rPr lang="en-GB" sz="1300" dirty="0">
                          <a:effectLst/>
                          <a:latin typeface="Arial" panose="020B0604020202020204" pitchFamily="34" charset="0"/>
                          <a:ea typeface="Calibri"/>
                          <a:cs typeface="Arial" panose="020B0604020202020204" pitchFamily="34" charset="0"/>
                        </a:rPr>
                        <a:t>Considers the full range of differential diagnosis, treatment and management options available, including new and innovative therapies, relevant within &lt;GENERAL PAEDIATRIC/SUB-SPECIALITY&gt;; anticipating the need for transition from paediatric services and planning accordingly.</a:t>
                      </a:r>
                    </a:p>
                  </a:txBody>
                  <a:tcPr marL="68580" marR="68580" marT="0" marB="0">
                    <a:solidFill>
                      <a:srgbClr val="002060"/>
                    </a:solidFill>
                  </a:tcPr>
                </a:tc>
                <a:tc>
                  <a:txBody>
                    <a:bodyPr/>
                    <a:lstStyle/>
                    <a:p>
                      <a:pPr marL="171450" lvl="0" indent="-171450">
                        <a:lnSpc>
                          <a:spcPct val="115000"/>
                        </a:lnSpc>
                        <a:spcAft>
                          <a:spcPts val="400"/>
                        </a:spcAft>
                        <a:buFont typeface="Arial" panose="020B0604020202020204" pitchFamily="34" charset="0"/>
                        <a:buChar char="•"/>
                      </a:pPr>
                      <a:r>
                        <a:rPr lang="en-GB" sz="1600" dirty="0">
                          <a:effectLst/>
                          <a:latin typeface="Arial" panose="020B0604020202020204" pitchFamily="34" charset="0"/>
                          <a:ea typeface="Calibri"/>
                          <a:cs typeface="Arial" panose="020B0604020202020204" pitchFamily="34" charset="0"/>
                        </a:rPr>
                        <a:t>Assesses the evidence base for treatment and assessment strategies, their limitations and when to act outside them with appropriate advice. </a:t>
                      </a:r>
                    </a:p>
                    <a:p>
                      <a:pPr marL="171450" lvl="0" indent="-171450">
                        <a:lnSpc>
                          <a:spcPct val="115000"/>
                        </a:lnSpc>
                        <a:spcAft>
                          <a:spcPts val="400"/>
                        </a:spcAft>
                        <a:buFont typeface="Arial" panose="020B0604020202020204" pitchFamily="34" charset="0"/>
                        <a:buChar char="•"/>
                      </a:pPr>
                      <a:r>
                        <a:rPr lang="en-GB" sz="1600" dirty="0">
                          <a:effectLst/>
                          <a:latin typeface="Arial" panose="020B0604020202020204" pitchFamily="34" charset="0"/>
                          <a:ea typeface="Calibri"/>
                          <a:cs typeface="Arial" panose="020B0604020202020204" pitchFamily="34" charset="0"/>
                        </a:rPr>
                        <a:t>Demonstrates leadership in encouraging children and young people to participate in their individual care, using external resources appropriately.</a:t>
                      </a:r>
                    </a:p>
                    <a:p>
                      <a:pPr marL="171450" lvl="0" indent="-171450">
                        <a:lnSpc>
                          <a:spcPct val="115000"/>
                        </a:lnSpc>
                        <a:spcAft>
                          <a:spcPts val="400"/>
                        </a:spcAft>
                        <a:buFont typeface="Arial" panose="020B0604020202020204" pitchFamily="34" charset="0"/>
                        <a:buChar char="•"/>
                      </a:pPr>
                      <a:r>
                        <a:rPr lang="en-GB" sz="1600" dirty="0">
                          <a:effectLst/>
                          <a:latin typeface="Arial" panose="020B0604020202020204" pitchFamily="34" charset="0"/>
                          <a:ea typeface="Calibri"/>
                          <a:cs typeface="Arial" panose="020B0604020202020204" pitchFamily="34" charset="0"/>
                        </a:rPr>
                        <a:t>Supervises junior staff and supports colleagues in the assessment and management of cases which are complex or nuanced. </a:t>
                      </a:r>
                    </a:p>
                    <a:p>
                      <a:pPr marL="171450" lvl="0" indent="-171450">
                        <a:lnSpc>
                          <a:spcPct val="115000"/>
                        </a:lnSpc>
                        <a:spcAft>
                          <a:spcPts val="400"/>
                        </a:spcAft>
                        <a:buFont typeface="Arial" panose="020B0604020202020204" pitchFamily="34" charset="0"/>
                        <a:buChar char="•"/>
                      </a:pPr>
                      <a:r>
                        <a:rPr lang="en-GB" sz="1600" dirty="0">
                          <a:effectLst/>
                          <a:latin typeface="Arial" panose="020B0604020202020204" pitchFamily="34" charset="0"/>
                          <a:ea typeface="Calibri"/>
                          <a:cs typeface="Arial" panose="020B0604020202020204" pitchFamily="34" charset="0"/>
                        </a:rPr>
                        <a:t>Anticipates the need for transition to another service, or works jointly alongside another service, to care for the baby, child or young person.</a:t>
                      </a:r>
                    </a:p>
                  </a:txBody>
                  <a:tcPr marL="68580" marR="68580" marT="0" marB="0"/>
                </a:tc>
                <a:extLst>
                  <a:ext uri="{0D108BD9-81ED-4DB2-BD59-A6C34878D82A}">
                    <a16:rowId xmlns:a16="http://schemas.microsoft.com/office/drawing/2014/main" val="10002"/>
                  </a:ext>
                </a:extLst>
              </a:tr>
            </a:tbl>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noAutofit/>
          </a:bodyPr>
          <a:lstStyle/>
          <a:p>
            <a:r>
              <a:rPr lang="en-GB" sz="3200" dirty="0">
                <a:latin typeface="Montserrat" panose="00000500000000000000" pitchFamily="50" charset="0"/>
              </a:rPr>
              <a:t>Specialty Level – </a:t>
            </a:r>
            <a:br>
              <a:rPr lang="en-GB" sz="3200" dirty="0">
                <a:latin typeface="Montserrat" panose="00000500000000000000" pitchFamily="50" charset="0"/>
              </a:rPr>
            </a:br>
            <a:r>
              <a:rPr lang="en-GB" sz="3200" dirty="0">
                <a:latin typeface="Montserrat" panose="00000500000000000000" pitchFamily="50" charset="0"/>
              </a:rPr>
              <a:t>Curriculum Learning Outcome 4</a:t>
            </a:r>
            <a:endParaRPr lang="en-GB" sz="3200" dirty="0"/>
          </a:p>
        </p:txBody>
      </p:sp>
    </p:spTree>
    <p:extLst>
      <p:ext uri="{BB962C8B-B14F-4D97-AF65-F5344CB8AC3E}">
        <p14:creationId xmlns:p14="http://schemas.microsoft.com/office/powerpoint/2010/main" val="518671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547850294"/>
              </p:ext>
            </p:extLst>
          </p:nvPr>
        </p:nvGraphicFramePr>
        <p:xfrm>
          <a:off x="467544" y="1700808"/>
          <a:ext cx="7992888" cy="4881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Underpinning knowledge</a:t>
            </a:r>
          </a:p>
        </p:txBody>
      </p:sp>
    </p:spTree>
    <p:extLst>
      <p:ext uri="{BB962C8B-B14F-4D97-AF65-F5344CB8AC3E}">
        <p14:creationId xmlns:p14="http://schemas.microsoft.com/office/powerpoint/2010/main" val="400183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Everyday Practice</a:t>
            </a:r>
          </a:p>
        </p:txBody>
      </p:sp>
      <p:sp>
        <p:nvSpPr>
          <p:cNvPr id="2" name="Speech Bubble: Oval 1">
            <a:extLst>
              <a:ext uri="{FF2B5EF4-FFF2-40B4-BE49-F238E27FC236}">
                <a16:creationId xmlns:a16="http://schemas.microsoft.com/office/drawing/2014/main" id="{BBD4F4EA-A2F7-46E2-9332-65A7C00F8E92}"/>
              </a:ext>
            </a:extLst>
          </p:cNvPr>
          <p:cNvSpPr/>
          <p:nvPr/>
        </p:nvSpPr>
        <p:spPr>
          <a:xfrm>
            <a:off x="395536" y="1700808"/>
            <a:ext cx="3528392" cy="2376264"/>
          </a:xfrm>
          <a:prstGeom prst="wedgeEllipseCallou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Montserrat" panose="00000500000000000000" pitchFamily="50" charset="0"/>
                <a:ea typeface="Calibri"/>
                <a:cs typeface="Arial" panose="020B0604020202020204" pitchFamily="34" charset="0"/>
              </a:rPr>
              <a:t>Carries out an assessment, makes a differential diagnosis, plans appropriate investigations and initiates a treatment plan in accordance with national and local policies</a:t>
            </a:r>
          </a:p>
          <a:p>
            <a:pPr algn="ctr"/>
            <a:endParaRPr lang="en-GB" sz="1200" dirty="0">
              <a:latin typeface="Montserrat" panose="00000500000000000000" pitchFamily="50" charset="0"/>
            </a:endParaRPr>
          </a:p>
        </p:txBody>
      </p:sp>
      <p:sp>
        <p:nvSpPr>
          <p:cNvPr id="7" name="Speech Bubble: Oval 6">
            <a:extLst>
              <a:ext uri="{FF2B5EF4-FFF2-40B4-BE49-F238E27FC236}">
                <a16:creationId xmlns:a16="http://schemas.microsoft.com/office/drawing/2014/main" id="{6FEA899D-2DD5-4C61-B77C-6242CD039BCE}"/>
              </a:ext>
            </a:extLst>
          </p:cNvPr>
          <p:cNvSpPr/>
          <p:nvPr/>
        </p:nvSpPr>
        <p:spPr>
          <a:xfrm flipH="1">
            <a:off x="5312768" y="1628800"/>
            <a:ext cx="3528392" cy="2376264"/>
          </a:xfrm>
          <a:prstGeom prst="wedgeEllipseCallout">
            <a:avLst/>
          </a:prstGeom>
          <a:solidFill>
            <a:srgbClr val="11A7F2"/>
          </a:solidFill>
          <a:ln>
            <a:solidFill>
              <a:srgbClr val="11A7F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400" dirty="0">
                <a:solidFill>
                  <a:schemeClr val="bg1"/>
                </a:solidFill>
                <a:latin typeface="Montserrat" panose="00000500000000000000" pitchFamily="50" charset="0"/>
                <a:ea typeface="Calibri"/>
                <a:cs typeface="Arial" panose="020B0604020202020204" pitchFamily="34" charset="0"/>
              </a:rPr>
              <a:t>Diagnoses and supervises treatment in the common pathologies seen in babies and CYP. </a:t>
            </a:r>
          </a:p>
          <a:p>
            <a:pPr algn="ctr"/>
            <a:endParaRPr lang="en-GB" sz="1400" dirty="0">
              <a:latin typeface="Montserrat" panose="00000500000000000000" pitchFamily="50" charset="0"/>
              <a:cs typeface="Arial" panose="020B0604020202020204" pitchFamily="34" charset="0"/>
            </a:endParaRPr>
          </a:p>
        </p:txBody>
      </p:sp>
      <p:sp>
        <p:nvSpPr>
          <p:cNvPr id="3" name="Speech Bubble: Oval 2">
            <a:extLst>
              <a:ext uri="{FF2B5EF4-FFF2-40B4-BE49-F238E27FC236}">
                <a16:creationId xmlns:a16="http://schemas.microsoft.com/office/drawing/2014/main" id="{269A317E-0491-4926-8CC9-BB72131B67AD}"/>
              </a:ext>
            </a:extLst>
          </p:cNvPr>
          <p:cNvSpPr/>
          <p:nvPr/>
        </p:nvSpPr>
        <p:spPr>
          <a:xfrm>
            <a:off x="2987824" y="3717032"/>
            <a:ext cx="3528392" cy="2736304"/>
          </a:xfrm>
          <a:prstGeom prst="wedgeEllipseCallout">
            <a:avLst/>
          </a:prstGeom>
          <a:solidFill>
            <a:srgbClr val="EE7EEE"/>
          </a:solidFill>
          <a:ln>
            <a:solidFill>
              <a:srgbClr val="EE7EEE"/>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lnSpc>
                <a:spcPct val="115000"/>
              </a:lnSpc>
              <a:spcAft>
                <a:spcPts val="400"/>
              </a:spcAft>
            </a:pPr>
            <a:r>
              <a:rPr lang="en-GB" sz="1400" dirty="0">
                <a:solidFill>
                  <a:schemeClr val="tx2">
                    <a:lumMod val="50000"/>
                  </a:schemeClr>
                </a:solidFill>
                <a:latin typeface="Montserrat" panose="00000500000000000000" pitchFamily="50" charset="0"/>
                <a:ea typeface="Calibri"/>
                <a:cs typeface="Arial" panose="020B0604020202020204" pitchFamily="34" charset="0"/>
              </a:rPr>
              <a:t>Performs an assessment of a child’s physical, mental, and developmental status, incorporating biological, physiological and social factors across multiple clinical contexts</a:t>
            </a:r>
          </a:p>
        </p:txBody>
      </p:sp>
    </p:spTree>
    <p:extLst>
      <p:ext uri="{BB962C8B-B14F-4D97-AF65-F5344CB8AC3E}">
        <p14:creationId xmlns:p14="http://schemas.microsoft.com/office/powerpoint/2010/main" val="4001832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8084D3-B781-453C-8308-27123D8B249C}"/>
              </a:ext>
            </a:extLst>
          </p:cNvPr>
          <p:cNvSpPr>
            <a:spLocks noGrp="1"/>
          </p:cNvSpPr>
          <p:nvPr>
            <p:ph type="title"/>
          </p:nvPr>
        </p:nvSpPr>
        <p:spPr/>
        <p:txBody>
          <a:bodyPr>
            <a:noAutofit/>
          </a:bodyPr>
          <a:lstStyle/>
          <a:p>
            <a:r>
              <a:rPr lang="en-GB" sz="3200" dirty="0">
                <a:latin typeface="Montserrat" panose="00000500000000000000" pitchFamily="50" charset="0"/>
              </a:rPr>
              <a:t>Resuscitation and the Acutely </a:t>
            </a:r>
            <a:br>
              <a:rPr lang="en-GB" sz="3200" dirty="0">
                <a:latin typeface="Montserrat" panose="00000500000000000000" pitchFamily="50" charset="0"/>
              </a:rPr>
            </a:br>
            <a:r>
              <a:rPr lang="en-GB" sz="3200" dirty="0">
                <a:latin typeface="Montserrat" panose="00000500000000000000" pitchFamily="50" charset="0"/>
              </a:rPr>
              <a:t>Unwell Child</a:t>
            </a:r>
          </a:p>
        </p:txBody>
      </p:sp>
      <p:sp>
        <p:nvSpPr>
          <p:cNvPr id="4" name="Speech Bubble: Oval 3">
            <a:extLst>
              <a:ext uri="{FF2B5EF4-FFF2-40B4-BE49-F238E27FC236}">
                <a16:creationId xmlns:a16="http://schemas.microsoft.com/office/drawing/2014/main" id="{403DB764-1D3B-4DEB-949F-E0EE91783F25}"/>
              </a:ext>
            </a:extLst>
          </p:cNvPr>
          <p:cNvSpPr/>
          <p:nvPr/>
        </p:nvSpPr>
        <p:spPr>
          <a:xfrm>
            <a:off x="3144211" y="4093602"/>
            <a:ext cx="2570687" cy="2090358"/>
          </a:xfrm>
          <a:prstGeom prst="wedgeEllipseCallout">
            <a:avLst/>
          </a:prstGeom>
          <a:solidFill>
            <a:srgbClr val="11A7F2"/>
          </a:solidFill>
          <a:ln>
            <a:solidFill>
              <a:srgbClr val="11A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400"/>
              </a:spcAft>
            </a:pPr>
            <a:r>
              <a:rPr lang="en-GB" sz="1200" dirty="0">
                <a:solidFill>
                  <a:schemeClr val="tx1"/>
                </a:solidFill>
                <a:latin typeface="Montserrat" panose="00000500000000000000" pitchFamily="50" charset="0"/>
                <a:ea typeface="Calibri"/>
                <a:cs typeface="Arial" panose="020B0604020202020204" pitchFamily="34" charset="0"/>
              </a:rPr>
              <a:t>Recognises the life-threatening nature of some acute situations in CYP and knows when to call for help or seek personal support.</a:t>
            </a:r>
          </a:p>
        </p:txBody>
      </p:sp>
      <p:sp>
        <p:nvSpPr>
          <p:cNvPr id="5" name="Speech Bubble: Oval 4">
            <a:extLst>
              <a:ext uri="{FF2B5EF4-FFF2-40B4-BE49-F238E27FC236}">
                <a16:creationId xmlns:a16="http://schemas.microsoft.com/office/drawing/2014/main" id="{A0773C7D-7382-4366-BEAC-D347141F7AB7}"/>
              </a:ext>
            </a:extLst>
          </p:cNvPr>
          <p:cNvSpPr/>
          <p:nvPr/>
        </p:nvSpPr>
        <p:spPr>
          <a:xfrm>
            <a:off x="160900" y="4241379"/>
            <a:ext cx="2664296" cy="2008338"/>
          </a:xfrm>
          <a:prstGeom prst="wedgeEllipseCallout">
            <a:avLst>
              <a:gd name="adj1" fmla="val -40381"/>
              <a:gd name="adj2" fmla="val 56778"/>
            </a:avLst>
          </a:prstGeom>
          <a:solidFill>
            <a:srgbClr val="EE7EEE"/>
          </a:solidFill>
          <a:ln>
            <a:solidFill>
              <a:srgbClr val="EE7EEE"/>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lnSpc>
                <a:spcPct val="115000"/>
              </a:lnSpc>
              <a:spcAft>
                <a:spcPts val="400"/>
              </a:spcAft>
            </a:pPr>
            <a:r>
              <a:rPr lang="en-GB" sz="1200" dirty="0">
                <a:solidFill>
                  <a:schemeClr val="tx1"/>
                </a:solidFill>
                <a:latin typeface="Montserrat" panose="00000500000000000000" pitchFamily="50" charset="0"/>
                <a:ea typeface="Calibri"/>
                <a:cs typeface="Arial" panose="020B0604020202020204" pitchFamily="34" charset="0"/>
              </a:rPr>
              <a:t>Recognises common presentations which may indicate life-threatening pathology and require urgent action.</a:t>
            </a:r>
          </a:p>
        </p:txBody>
      </p:sp>
      <p:sp>
        <p:nvSpPr>
          <p:cNvPr id="6" name="Speech Bubble: Oval 5">
            <a:extLst>
              <a:ext uri="{FF2B5EF4-FFF2-40B4-BE49-F238E27FC236}">
                <a16:creationId xmlns:a16="http://schemas.microsoft.com/office/drawing/2014/main" id="{A75421AE-1F97-4629-B9B8-8AC985E70D15}"/>
              </a:ext>
            </a:extLst>
          </p:cNvPr>
          <p:cNvSpPr/>
          <p:nvPr/>
        </p:nvSpPr>
        <p:spPr>
          <a:xfrm flipH="1">
            <a:off x="6005516" y="3712592"/>
            <a:ext cx="2858566" cy="2308324"/>
          </a:xfrm>
          <a:prstGeom prst="wedgeEllipseCallout">
            <a:avLst>
              <a:gd name="adj1" fmla="val -47084"/>
              <a:gd name="adj2" fmla="val 48099"/>
            </a:avLst>
          </a:prstGeom>
          <a:solidFill>
            <a:srgbClr val="0D0D58"/>
          </a:solidFill>
          <a:ln>
            <a:solidFill>
              <a:srgbClr val="0D0D58"/>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lnSpc>
                <a:spcPct val="115000"/>
              </a:lnSpc>
              <a:spcAft>
                <a:spcPts val="400"/>
              </a:spcAft>
            </a:pPr>
            <a:r>
              <a:rPr lang="en-GB" sz="1200" dirty="0">
                <a:latin typeface="Montserrat" panose="00000500000000000000" pitchFamily="50" charset="0"/>
                <a:ea typeface="Calibri"/>
                <a:cs typeface="Arial" panose="020B0604020202020204" pitchFamily="34" charset="0"/>
              </a:rPr>
              <a:t>Demonstrates the ability to provide and lead basic and advanced resuscitation, including advanced airway management with the use of airway adjuncts to the point of intubation. </a:t>
            </a:r>
          </a:p>
        </p:txBody>
      </p:sp>
      <p:sp>
        <p:nvSpPr>
          <p:cNvPr id="7" name="TextBox 6">
            <a:extLst>
              <a:ext uri="{FF2B5EF4-FFF2-40B4-BE49-F238E27FC236}">
                <a16:creationId xmlns:a16="http://schemas.microsoft.com/office/drawing/2014/main" id="{44019797-B22D-4F20-9231-3654CDFC5951}"/>
              </a:ext>
            </a:extLst>
          </p:cNvPr>
          <p:cNvSpPr txBox="1"/>
          <p:nvPr/>
        </p:nvSpPr>
        <p:spPr>
          <a:xfrm>
            <a:off x="791580" y="1612452"/>
            <a:ext cx="6732748" cy="2308324"/>
          </a:xfrm>
          <a:prstGeom prst="rect">
            <a:avLst/>
          </a:prstGeom>
          <a:noFill/>
        </p:spPr>
        <p:txBody>
          <a:bodyPr wrap="square" rtlCol="0">
            <a:spAutoFit/>
          </a:bodyPr>
          <a:lstStyle/>
          <a:p>
            <a:pPr marL="342900" indent="-342900">
              <a:buFont typeface="Arial" panose="020B0604020202020204" pitchFamily="34" charset="0"/>
              <a:buChar char="•"/>
            </a:pPr>
            <a:r>
              <a:rPr lang="en-GB" sz="2400" b="1" dirty="0">
                <a:solidFill>
                  <a:srgbClr val="0D0D58"/>
                </a:solidFill>
                <a:latin typeface="Montserrat" panose="00000500000000000000" pitchFamily="50" charset="0"/>
                <a:cs typeface="Arial" panose="020B0604020202020204" pitchFamily="34" charset="0"/>
              </a:rPr>
              <a:t>Advanced Paediatric life support</a:t>
            </a:r>
          </a:p>
          <a:p>
            <a:pPr marL="571500" indent="-571500">
              <a:buFont typeface="Arial" panose="020B0604020202020204" pitchFamily="34" charset="0"/>
              <a:buChar char="•"/>
            </a:pPr>
            <a:endParaRPr lang="en-GB" sz="2400" b="1" dirty="0">
              <a:solidFill>
                <a:srgbClr val="0D0D58"/>
              </a:solidFill>
              <a:latin typeface="Montserrat" panose="00000500000000000000" pitchFamily="50" charset="0"/>
              <a:cs typeface="Arial" panose="020B0604020202020204" pitchFamily="34" charset="0"/>
            </a:endParaRPr>
          </a:p>
          <a:p>
            <a:pPr marL="342900" indent="-342900">
              <a:buFont typeface="Arial" panose="020B0604020202020204" pitchFamily="34" charset="0"/>
              <a:buChar char="•"/>
            </a:pPr>
            <a:r>
              <a:rPr lang="en-GB" sz="2400" b="1" dirty="0">
                <a:solidFill>
                  <a:srgbClr val="0D0D58"/>
                </a:solidFill>
                <a:latin typeface="Montserrat" panose="00000500000000000000" pitchFamily="50" charset="0"/>
                <a:cs typeface="Arial" panose="020B0604020202020204" pitchFamily="34" charset="0"/>
              </a:rPr>
              <a:t>Neonatal Life support</a:t>
            </a:r>
          </a:p>
          <a:p>
            <a:endParaRPr lang="en-GB" sz="2400" b="1" dirty="0">
              <a:solidFill>
                <a:srgbClr val="0D0D58"/>
              </a:solidFill>
              <a:latin typeface="Montserrat" panose="00000500000000000000" pitchFamily="50" charset="0"/>
              <a:cs typeface="Arial" panose="020B0604020202020204" pitchFamily="34" charset="0"/>
            </a:endParaRPr>
          </a:p>
          <a:p>
            <a:pPr marL="342900" indent="-342900">
              <a:buFont typeface="Arial" panose="020B0604020202020204" pitchFamily="34" charset="0"/>
              <a:buChar char="•"/>
            </a:pPr>
            <a:r>
              <a:rPr lang="en-GB" sz="2400" b="1" dirty="0">
                <a:solidFill>
                  <a:srgbClr val="0D0D58"/>
                </a:solidFill>
                <a:latin typeface="Montserrat" panose="00000500000000000000" pitchFamily="50" charset="0"/>
                <a:cs typeface="Arial" panose="020B0604020202020204" pitchFamily="34" charset="0"/>
              </a:rPr>
              <a:t>Mini-cex/ CBD/ reflection after life threating cases</a:t>
            </a:r>
          </a:p>
        </p:txBody>
      </p:sp>
    </p:spTree>
    <p:extLst>
      <p:ext uri="{BB962C8B-B14F-4D97-AF65-F5344CB8AC3E}">
        <p14:creationId xmlns:p14="http://schemas.microsoft.com/office/powerpoint/2010/main" val="1679072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CE3F91-3D0F-44C7-BEBD-156D9737A2E1}"/>
              </a:ext>
            </a:extLst>
          </p:cNvPr>
          <p:cNvSpPr>
            <a:spLocks noGrp="1"/>
          </p:cNvSpPr>
          <p:nvPr>
            <p:ph idx="1"/>
          </p:nvPr>
        </p:nvSpPr>
        <p:spPr>
          <a:xfrm>
            <a:off x="719064" y="1556792"/>
            <a:ext cx="7741368" cy="4824536"/>
          </a:xfrm>
        </p:spPr>
        <p:txBody>
          <a:bodyPr>
            <a:normAutofit/>
          </a:bodyPr>
          <a:lstStyle/>
          <a:p>
            <a:pPr>
              <a:buFont typeface="Wingdings" panose="05000000000000000000" pitchFamily="2" charset="2"/>
              <a:buChar char="§"/>
            </a:pPr>
            <a:r>
              <a:rPr lang="en-GB" sz="2800" dirty="0">
                <a:latin typeface="Montserrat" panose="00000500000000000000" pitchFamily="50" charset="0"/>
              </a:rPr>
              <a:t> Important skill</a:t>
            </a:r>
          </a:p>
          <a:p>
            <a:pPr>
              <a:buFont typeface="Wingdings" panose="05000000000000000000" pitchFamily="2" charset="2"/>
              <a:buChar char="§"/>
            </a:pPr>
            <a:r>
              <a:rPr lang="en-GB" sz="2800" dirty="0">
                <a:latin typeface="Montserrat" panose="00000500000000000000" pitchFamily="50" charset="0"/>
              </a:rPr>
              <a:t> Only covered in this capability in the generic curriculum</a:t>
            </a:r>
          </a:p>
          <a:p>
            <a:pPr>
              <a:buFont typeface="Wingdings" panose="05000000000000000000" pitchFamily="2" charset="2"/>
              <a:buChar char="§"/>
            </a:pPr>
            <a:r>
              <a:rPr lang="en-GB" sz="2800" dirty="0">
                <a:latin typeface="Montserrat" panose="00000500000000000000" pitchFamily="50" charset="0"/>
              </a:rPr>
              <a:t> Only one chance to get it right in each case</a:t>
            </a:r>
          </a:p>
          <a:p>
            <a:pPr>
              <a:buFont typeface="Wingdings" panose="05000000000000000000" pitchFamily="2" charset="2"/>
              <a:buChar char="§"/>
            </a:pPr>
            <a:r>
              <a:rPr lang="en-GB" sz="2800" dirty="0">
                <a:latin typeface="Montserrat" panose="00000500000000000000" pitchFamily="50" charset="0"/>
              </a:rPr>
              <a:t> Other ways to develop the skills:</a:t>
            </a:r>
          </a:p>
          <a:p>
            <a:pPr marL="2400300" lvl="4" indent="-342900">
              <a:buFont typeface="Wingdings" panose="05000000000000000000" pitchFamily="2" charset="2"/>
              <a:buChar char="§"/>
            </a:pPr>
            <a:r>
              <a:rPr lang="en-GB" sz="2000" dirty="0">
                <a:solidFill>
                  <a:schemeClr val="tx1"/>
                </a:solidFill>
                <a:latin typeface="Montserrat" panose="00000500000000000000" pitchFamily="50" charset="0"/>
              </a:rPr>
              <a:t>Communication study days</a:t>
            </a:r>
          </a:p>
          <a:p>
            <a:pPr marL="2400300" lvl="4" indent="-342900">
              <a:buFont typeface="Wingdings" panose="05000000000000000000" pitchFamily="2" charset="2"/>
              <a:buChar char="§"/>
            </a:pPr>
            <a:r>
              <a:rPr lang="en-GB" sz="2000" dirty="0">
                <a:solidFill>
                  <a:schemeClr val="tx1"/>
                </a:solidFill>
                <a:latin typeface="Montserrat" panose="00000500000000000000" pitchFamily="50" charset="0"/>
              </a:rPr>
              <a:t>Simulation</a:t>
            </a:r>
          </a:p>
          <a:p>
            <a:pPr marL="2400300" lvl="4" indent="-342900">
              <a:buFont typeface="Wingdings" panose="05000000000000000000" pitchFamily="2" charset="2"/>
              <a:buChar char="§"/>
            </a:pPr>
            <a:r>
              <a:rPr lang="en-GB" sz="2000" dirty="0">
                <a:solidFill>
                  <a:schemeClr val="tx1"/>
                </a:solidFill>
                <a:latin typeface="Montserrat" panose="00000500000000000000" pitchFamily="50" charset="0"/>
              </a:rPr>
              <a:t>Working with a hospice</a:t>
            </a:r>
          </a:p>
        </p:txBody>
      </p:sp>
      <p:sp>
        <p:nvSpPr>
          <p:cNvPr id="3" name="Title 2">
            <a:extLst>
              <a:ext uri="{FF2B5EF4-FFF2-40B4-BE49-F238E27FC236}">
                <a16:creationId xmlns:a16="http://schemas.microsoft.com/office/drawing/2014/main" id="{AE427A9E-648A-4B64-9226-54BA52AF2DB2}"/>
              </a:ext>
            </a:extLst>
          </p:cNvPr>
          <p:cNvSpPr>
            <a:spLocks noGrp="1"/>
          </p:cNvSpPr>
          <p:nvPr>
            <p:ph type="title"/>
          </p:nvPr>
        </p:nvSpPr>
        <p:spPr/>
        <p:txBody>
          <a:bodyPr/>
          <a:lstStyle/>
          <a:p>
            <a:r>
              <a:rPr lang="en-GB" dirty="0">
                <a:latin typeface="Montserrat" panose="00000500000000000000" pitchFamily="50" charset="0"/>
              </a:rPr>
              <a:t>Care of the Dying Child</a:t>
            </a:r>
          </a:p>
        </p:txBody>
      </p:sp>
      <p:sp>
        <p:nvSpPr>
          <p:cNvPr id="4" name="Speech Bubble: Oval 3">
            <a:extLst>
              <a:ext uri="{FF2B5EF4-FFF2-40B4-BE49-F238E27FC236}">
                <a16:creationId xmlns:a16="http://schemas.microsoft.com/office/drawing/2014/main" id="{6486C08A-3F31-425A-9626-FC6CADA1A853}"/>
              </a:ext>
            </a:extLst>
          </p:cNvPr>
          <p:cNvSpPr/>
          <p:nvPr/>
        </p:nvSpPr>
        <p:spPr>
          <a:xfrm>
            <a:off x="323528" y="4527984"/>
            <a:ext cx="2448272" cy="2020054"/>
          </a:xfrm>
          <a:prstGeom prst="wedgeEllipseCallout">
            <a:avLst>
              <a:gd name="adj1" fmla="val -32095"/>
              <a:gd name="adj2" fmla="val 59508"/>
            </a:avLst>
          </a:prstGeom>
          <a:solidFill>
            <a:srgbClr val="0D0D58"/>
          </a:solidFill>
          <a:ln>
            <a:solidFill>
              <a:srgbClr val="0D0D58"/>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lnSpc>
                <a:spcPct val="115000"/>
              </a:lnSpc>
              <a:spcAft>
                <a:spcPts val="400"/>
              </a:spcAft>
            </a:pPr>
            <a:r>
              <a:rPr lang="en-GB" sz="1600" dirty="0">
                <a:latin typeface="Montserrat" panose="00000500000000000000" pitchFamily="50" charset="0"/>
                <a:ea typeface="Calibri"/>
              </a:rPr>
              <a:t>Seeks specialist advice for palliative care emergencies</a:t>
            </a:r>
            <a:endParaRPr lang="en-GB" sz="1600" dirty="0">
              <a:latin typeface="Montserrat" panose="00000500000000000000" pitchFamily="50" charset="0"/>
              <a:ea typeface="Calibri"/>
              <a:cs typeface="Arial" panose="020B0604020202020204" pitchFamily="34" charset="0"/>
            </a:endParaRPr>
          </a:p>
        </p:txBody>
      </p:sp>
    </p:spTree>
    <p:extLst>
      <p:ext uri="{BB962C8B-B14F-4D97-AF65-F5344CB8AC3E}">
        <p14:creationId xmlns:p14="http://schemas.microsoft.com/office/powerpoint/2010/main" val="3925203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90A832-B3E1-400B-9ADD-C4DFC077CB72}"/>
              </a:ext>
            </a:extLst>
          </p:cNvPr>
          <p:cNvSpPr>
            <a:spLocks noGrp="1"/>
          </p:cNvSpPr>
          <p:nvPr>
            <p:ph idx="1"/>
          </p:nvPr>
        </p:nvSpPr>
        <p:spPr>
          <a:xfrm>
            <a:off x="2699792" y="1556792"/>
            <a:ext cx="6048672" cy="5025120"/>
          </a:xfrm>
        </p:spPr>
        <p:txBody>
          <a:bodyPr>
            <a:normAutofit fontScale="62500" lnSpcReduction="20000"/>
          </a:bodyPr>
          <a:lstStyle/>
          <a:p>
            <a:pPr>
              <a:buFont typeface="Wingdings" panose="05000000000000000000" pitchFamily="2" charset="2"/>
              <a:buChar char="§"/>
            </a:pPr>
            <a:r>
              <a:rPr lang="en-GB" dirty="0">
                <a:latin typeface="Montserrat" panose="00000500000000000000" pitchFamily="50" charset="0"/>
              </a:rPr>
              <a:t>What? </a:t>
            </a:r>
          </a:p>
          <a:p>
            <a:pPr marL="914400" lvl="1" indent="-457200">
              <a:buFont typeface="Courier New" panose="02070309020205020404" pitchFamily="49" charset="0"/>
              <a:buChar char="o"/>
            </a:pPr>
            <a:r>
              <a:rPr lang="en-GB" sz="2900" dirty="0">
                <a:solidFill>
                  <a:schemeClr val="tx1"/>
                </a:solidFill>
                <a:latin typeface="Montserrat" panose="00000500000000000000" pitchFamily="50" charset="0"/>
              </a:rPr>
              <a:t>EBM is the conscientious, explicit, judicious and reasonable use of best evidence is making decisions about the care of individual patients.</a:t>
            </a:r>
          </a:p>
          <a:p>
            <a:pPr lvl="1"/>
            <a:endParaRPr lang="en-GB" dirty="0">
              <a:latin typeface="Montserrat" panose="00000500000000000000" pitchFamily="50" charset="0"/>
            </a:endParaRPr>
          </a:p>
          <a:p>
            <a:pPr>
              <a:buFont typeface="Wingdings" panose="05000000000000000000" pitchFamily="2" charset="2"/>
              <a:buChar char="§"/>
            </a:pPr>
            <a:r>
              <a:rPr lang="en-GB" dirty="0">
                <a:latin typeface="Montserrat" panose="00000500000000000000" pitchFamily="50" charset="0"/>
              </a:rPr>
              <a:t>Why? </a:t>
            </a:r>
          </a:p>
          <a:p>
            <a:pPr marL="914400" lvl="1" indent="-457200">
              <a:buFont typeface="Courier New" panose="02070309020205020404" pitchFamily="49" charset="0"/>
              <a:buChar char="o"/>
            </a:pPr>
            <a:r>
              <a:rPr lang="en-GB" sz="2900" dirty="0">
                <a:solidFill>
                  <a:schemeClr val="tx1"/>
                </a:solidFill>
                <a:latin typeface="Montserrat" panose="00000500000000000000" pitchFamily="50" charset="0"/>
              </a:rPr>
              <a:t>To provide the best care for our patients. e.g. Corticosteroids in labour.</a:t>
            </a:r>
          </a:p>
          <a:p>
            <a:pPr lvl="1"/>
            <a:endParaRPr lang="en-GB" dirty="0">
              <a:latin typeface="Montserrat" panose="00000500000000000000" pitchFamily="50" charset="0"/>
            </a:endParaRPr>
          </a:p>
          <a:p>
            <a:pPr>
              <a:buFont typeface="Wingdings" panose="05000000000000000000" pitchFamily="2" charset="2"/>
              <a:buChar char="§"/>
            </a:pPr>
            <a:r>
              <a:rPr lang="en-GB" dirty="0">
                <a:latin typeface="Montserrat" panose="00000500000000000000" pitchFamily="50" charset="0"/>
              </a:rPr>
              <a:t>How</a:t>
            </a:r>
          </a:p>
          <a:p>
            <a:pPr marL="914400" lvl="1" indent="-457200">
              <a:buFont typeface="Courier New" panose="02070309020205020404" pitchFamily="49" charset="0"/>
              <a:buChar char="o"/>
            </a:pPr>
            <a:r>
              <a:rPr lang="en-GB" sz="2900" dirty="0">
                <a:solidFill>
                  <a:schemeClr val="tx1"/>
                </a:solidFill>
                <a:latin typeface="Montserrat" panose="00000500000000000000" pitchFamily="50" charset="0"/>
              </a:rPr>
              <a:t>Guidelines</a:t>
            </a:r>
          </a:p>
          <a:p>
            <a:pPr marL="914400" lvl="1" indent="-457200">
              <a:buFont typeface="Courier New" panose="02070309020205020404" pitchFamily="49" charset="0"/>
              <a:buChar char="o"/>
            </a:pPr>
            <a:r>
              <a:rPr lang="en-GB" sz="2900" dirty="0">
                <a:solidFill>
                  <a:schemeClr val="tx1"/>
                </a:solidFill>
                <a:latin typeface="Montserrat" panose="00000500000000000000" pitchFamily="50" charset="0"/>
              </a:rPr>
              <a:t>Assessing the research</a:t>
            </a:r>
          </a:p>
          <a:p>
            <a:pPr lvl="1"/>
            <a:endParaRPr lang="en-GB" dirty="0">
              <a:latin typeface="Montserrat" panose="00000500000000000000" pitchFamily="50" charset="0"/>
            </a:endParaRPr>
          </a:p>
          <a:p>
            <a:pPr>
              <a:buFont typeface="Wingdings" panose="05000000000000000000" pitchFamily="2" charset="2"/>
              <a:buChar char="§"/>
            </a:pPr>
            <a:r>
              <a:rPr lang="en-GB" dirty="0">
                <a:latin typeface="Montserrat" panose="00000500000000000000" pitchFamily="50" charset="0"/>
              </a:rPr>
              <a:t>Evidencing</a:t>
            </a:r>
          </a:p>
          <a:p>
            <a:pPr marL="914400" lvl="1" indent="-457200">
              <a:buFont typeface="Courier New" panose="02070309020205020404" pitchFamily="49" charset="0"/>
              <a:buChar char="o"/>
            </a:pPr>
            <a:r>
              <a:rPr lang="en-GB" sz="2900" dirty="0">
                <a:solidFill>
                  <a:schemeClr val="tx1"/>
                </a:solidFill>
                <a:latin typeface="Montserrat" panose="00000500000000000000" pitchFamily="50" charset="0"/>
              </a:rPr>
              <a:t>Clinical Questions – in </a:t>
            </a:r>
            <a:r>
              <a:rPr lang="en-GB" sz="2900" dirty="0" err="1">
                <a:solidFill>
                  <a:schemeClr val="tx1"/>
                </a:solidFill>
                <a:latin typeface="Montserrat" panose="00000500000000000000" pitchFamily="50" charset="0"/>
              </a:rPr>
              <a:t>ePortfolio</a:t>
            </a:r>
            <a:endParaRPr lang="en-GB" sz="2900" dirty="0">
              <a:solidFill>
                <a:schemeClr val="tx1"/>
              </a:solidFill>
              <a:latin typeface="Montserrat" panose="00000500000000000000" pitchFamily="50" charset="0"/>
            </a:endParaRPr>
          </a:p>
          <a:p>
            <a:pPr marL="914400" lvl="1" indent="-457200">
              <a:buFont typeface="Courier New" panose="02070309020205020404" pitchFamily="49" charset="0"/>
              <a:buChar char="o"/>
            </a:pPr>
            <a:r>
              <a:rPr lang="en-GB" sz="2900" dirty="0">
                <a:solidFill>
                  <a:schemeClr val="tx1"/>
                </a:solidFill>
                <a:latin typeface="Montserrat" panose="00000500000000000000" pitchFamily="50" charset="0"/>
              </a:rPr>
              <a:t>Evidence based medicine course</a:t>
            </a:r>
          </a:p>
          <a:p>
            <a:pPr marL="914400" lvl="1" indent="-457200">
              <a:buFont typeface="Courier New" panose="02070309020205020404" pitchFamily="49" charset="0"/>
              <a:buChar char="o"/>
            </a:pPr>
            <a:r>
              <a:rPr lang="en-GB" sz="2900" dirty="0">
                <a:solidFill>
                  <a:schemeClr val="tx1"/>
                </a:solidFill>
                <a:latin typeface="Montserrat" panose="00000500000000000000" pitchFamily="50" charset="0"/>
              </a:rPr>
              <a:t>Guideline review/development</a:t>
            </a:r>
          </a:p>
        </p:txBody>
      </p:sp>
      <p:sp>
        <p:nvSpPr>
          <p:cNvPr id="3" name="Title 2">
            <a:extLst>
              <a:ext uri="{FF2B5EF4-FFF2-40B4-BE49-F238E27FC236}">
                <a16:creationId xmlns:a16="http://schemas.microsoft.com/office/drawing/2014/main" id="{7CAFE299-41AD-4C6D-B65D-AC35801F0BDF}"/>
              </a:ext>
            </a:extLst>
          </p:cNvPr>
          <p:cNvSpPr>
            <a:spLocks noGrp="1"/>
          </p:cNvSpPr>
          <p:nvPr>
            <p:ph type="title"/>
          </p:nvPr>
        </p:nvSpPr>
        <p:spPr/>
        <p:txBody>
          <a:bodyPr/>
          <a:lstStyle/>
          <a:p>
            <a:r>
              <a:rPr lang="en-GB" dirty="0">
                <a:latin typeface="Montserrat" panose="00000500000000000000" pitchFamily="50" charset="0"/>
              </a:rPr>
              <a:t>Evidence Based Medicine</a:t>
            </a:r>
          </a:p>
        </p:txBody>
      </p:sp>
      <p:sp>
        <p:nvSpPr>
          <p:cNvPr id="4" name="Speech Bubble: Oval 3">
            <a:extLst>
              <a:ext uri="{FF2B5EF4-FFF2-40B4-BE49-F238E27FC236}">
                <a16:creationId xmlns:a16="http://schemas.microsoft.com/office/drawing/2014/main" id="{B7AF3E0D-D270-4E05-AAD4-A2C97373FCDF}"/>
              </a:ext>
            </a:extLst>
          </p:cNvPr>
          <p:cNvSpPr/>
          <p:nvPr/>
        </p:nvSpPr>
        <p:spPr>
          <a:xfrm flipH="1">
            <a:off x="6876255" y="3757600"/>
            <a:ext cx="2110413" cy="1399592"/>
          </a:xfrm>
          <a:prstGeom prst="wedgeEllipseCallout">
            <a:avLst>
              <a:gd name="adj1" fmla="val -45708"/>
              <a:gd name="adj2" fmla="val 54588"/>
            </a:avLst>
          </a:prstGeom>
          <a:solidFill>
            <a:srgbClr val="0D0D58"/>
          </a:solidFill>
          <a:ln>
            <a:solidFill>
              <a:srgbClr val="0D0D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Montserrat" panose="00000500000000000000" pitchFamily="50" charset="0"/>
                <a:ea typeface="Calibri"/>
                <a:cs typeface="Arial" panose="020B0604020202020204" pitchFamily="34" charset="0"/>
              </a:rPr>
              <a:t>In accordance with national and local policies</a:t>
            </a:r>
            <a:endParaRPr lang="en-GB" sz="1400" dirty="0">
              <a:latin typeface="Montserrat" panose="00000500000000000000" pitchFamily="50" charset="0"/>
            </a:endParaRPr>
          </a:p>
        </p:txBody>
      </p:sp>
      <p:sp>
        <p:nvSpPr>
          <p:cNvPr id="5" name="Speech Bubble: Oval 4">
            <a:extLst>
              <a:ext uri="{FF2B5EF4-FFF2-40B4-BE49-F238E27FC236}">
                <a16:creationId xmlns:a16="http://schemas.microsoft.com/office/drawing/2014/main" id="{26CF8BBC-7668-4255-BDE4-49B04F633CD7}"/>
              </a:ext>
            </a:extLst>
          </p:cNvPr>
          <p:cNvSpPr/>
          <p:nvPr/>
        </p:nvSpPr>
        <p:spPr>
          <a:xfrm>
            <a:off x="107504" y="1556792"/>
            <a:ext cx="2520280" cy="2160240"/>
          </a:xfrm>
          <a:prstGeom prst="wedgeEllipseCallout">
            <a:avLst>
              <a:gd name="adj1" fmla="val -39474"/>
              <a:gd name="adj2" fmla="val 52680"/>
            </a:avLst>
          </a:prstGeom>
          <a:solidFill>
            <a:srgbClr val="EE7EEE"/>
          </a:solidFill>
          <a:ln>
            <a:solidFill>
              <a:srgbClr val="EE7EEE"/>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200" dirty="0">
              <a:solidFill>
                <a:schemeClr val="tx1"/>
              </a:solidFill>
              <a:latin typeface="Montserrat" panose="00000500000000000000" pitchFamily="50" charset="0"/>
              <a:ea typeface="Calibri"/>
              <a:cs typeface="Arial" panose="020B0604020202020204" pitchFamily="34" charset="0"/>
            </a:endParaRPr>
          </a:p>
          <a:p>
            <a:pPr algn="ctr"/>
            <a:r>
              <a:rPr lang="en-GB" sz="1200" dirty="0">
                <a:solidFill>
                  <a:schemeClr val="tx1"/>
                </a:solidFill>
                <a:latin typeface="Montserrat" panose="00000500000000000000" pitchFamily="50" charset="0"/>
                <a:ea typeface="Calibri"/>
                <a:cs typeface="Arial" panose="020B0604020202020204" pitchFamily="34" charset="0"/>
              </a:rPr>
              <a:t>Assesses the evidence base for treatment and assessment strategies, their limitations and when to act outside them with senior support.</a:t>
            </a:r>
          </a:p>
          <a:p>
            <a:pPr algn="ctr"/>
            <a:endParaRPr lang="en-GB" sz="1200" dirty="0">
              <a:latin typeface="Montserrat" panose="00000500000000000000" pitchFamily="50" charset="0"/>
            </a:endParaRPr>
          </a:p>
        </p:txBody>
      </p:sp>
      <p:sp>
        <p:nvSpPr>
          <p:cNvPr id="6" name="Speech Bubble: Oval 5">
            <a:extLst>
              <a:ext uri="{FF2B5EF4-FFF2-40B4-BE49-F238E27FC236}">
                <a16:creationId xmlns:a16="http://schemas.microsoft.com/office/drawing/2014/main" id="{5BCF8C66-B58E-4596-A266-EED4782BD050}"/>
              </a:ext>
            </a:extLst>
          </p:cNvPr>
          <p:cNvSpPr/>
          <p:nvPr/>
        </p:nvSpPr>
        <p:spPr>
          <a:xfrm>
            <a:off x="122513" y="4329100"/>
            <a:ext cx="2520280" cy="2088232"/>
          </a:xfrm>
          <a:prstGeom prst="wedgeEllipseCallout">
            <a:avLst>
              <a:gd name="adj1" fmla="val -46941"/>
              <a:gd name="adj2" fmla="val 48546"/>
            </a:avLst>
          </a:prstGeom>
          <a:solidFill>
            <a:srgbClr val="11A7F2"/>
          </a:solidFill>
          <a:ln>
            <a:solidFill>
              <a:srgbClr val="11A7F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lnSpc>
                <a:spcPct val="115000"/>
              </a:lnSpc>
              <a:spcAft>
                <a:spcPts val="400"/>
              </a:spcAft>
              <a:defRPr/>
            </a:pPr>
            <a:r>
              <a:rPr lang="en-GB" sz="1200" dirty="0">
                <a:solidFill>
                  <a:schemeClr val="tx1"/>
                </a:solidFill>
                <a:latin typeface="Montserrat" panose="00000500000000000000" pitchFamily="50" charset="0"/>
                <a:ea typeface="Calibri"/>
                <a:cs typeface="Arial" panose="020B0604020202020204" pitchFamily="34" charset="0"/>
              </a:rPr>
              <a:t>Models colleagues a flexible, holistic, reflective, evidence-based approach to practice</a:t>
            </a:r>
          </a:p>
        </p:txBody>
      </p:sp>
    </p:spTree>
    <p:extLst>
      <p:ext uri="{BB962C8B-B14F-4D97-AF65-F5344CB8AC3E}">
        <p14:creationId xmlns:p14="http://schemas.microsoft.com/office/powerpoint/2010/main" val="1157219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345791-2D05-40E2-9EB3-F563173DF060}"/>
              </a:ext>
            </a:extLst>
          </p:cNvPr>
          <p:cNvSpPr>
            <a:spLocks noGrp="1"/>
          </p:cNvSpPr>
          <p:nvPr>
            <p:ph idx="1"/>
          </p:nvPr>
        </p:nvSpPr>
        <p:spPr>
          <a:xfrm>
            <a:off x="683568" y="1421083"/>
            <a:ext cx="7848872" cy="4525963"/>
          </a:xfrm>
        </p:spPr>
        <p:txBody>
          <a:bodyPr>
            <a:normAutofit/>
          </a:bodyPr>
          <a:lstStyle/>
          <a:p>
            <a:r>
              <a:rPr lang="en-GB" sz="2800" dirty="0">
                <a:latin typeface="Montserrat" panose="00000500000000000000" pitchFamily="50" charset="0"/>
              </a:rPr>
              <a:t>Improves Paediatric Care</a:t>
            </a:r>
          </a:p>
          <a:p>
            <a:r>
              <a:rPr lang="en-GB" sz="2800" dirty="0">
                <a:latin typeface="Montserrat" panose="00000500000000000000" pitchFamily="50" charset="0"/>
              </a:rPr>
              <a:t>Improves job satisfaction for the team</a:t>
            </a:r>
          </a:p>
          <a:p>
            <a:r>
              <a:rPr lang="en-GB" sz="2800" dirty="0">
                <a:latin typeface="Montserrat" panose="00000500000000000000" pitchFamily="50" charset="0"/>
              </a:rPr>
              <a:t>But… don’t always work as well as we hope</a:t>
            </a:r>
          </a:p>
          <a:p>
            <a:pPr marL="0" indent="0">
              <a:buNone/>
            </a:pPr>
            <a:endParaRPr lang="en-GB" sz="2800" dirty="0">
              <a:latin typeface="Montserrat" panose="00000500000000000000" pitchFamily="50" charset="0"/>
            </a:endParaRPr>
          </a:p>
          <a:p>
            <a:endParaRPr lang="en-GB" sz="2800" dirty="0">
              <a:latin typeface="Montserrat" panose="00000500000000000000" pitchFamily="50" charset="0"/>
            </a:endParaRPr>
          </a:p>
        </p:txBody>
      </p:sp>
      <p:sp>
        <p:nvSpPr>
          <p:cNvPr id="3" name="Title 2">
            <a:extLst>
              <a:ext uri="{FF2B5EF4-FFF2-40B4-BE49-F238E27FC236}">
                <a16:creationId xmlns:a16="http://schemas.microsoft.com/office/drawing/2014/main" id="{C367D4B8-291D-4DC3-9C31-CD09B85A9B50}"/>
              </a:ext>
            </a:extLst>
          </p:cNvPr>
          <p:cNvSpPr>
            <a:spLocks noGrp="1"/>
          </p:cNvSpPr>
          <p:nvPr>
            <p:ph type="title"/>
          </p:nvPr>
        </p:nvSpPr>
        <p:spPr/>
        <p:txBody>
          <a:bodyPr/>
          <a:lstStyle/>
          <a:p>
            <a:r>
              <a:rPr lang="en-GB" dirty="0">
                <a:latin typeface="Montserrat" panose="00000500000000000000" pitchFamily="50" charset="0"/>
              </a:rPr>
              <a:t>Multi-Disciplinary</a:t>
            </a:r>
            <a:r>
              <a:rPr lang="en-GB" dirty="0"/>
              <a:t> Working</a:t>
            </a:r>
          </a:p>
        </p:txBody>
      </p:sp>
      <p:sp>
        <p:nvSpPr>
          <p:cNvPr id="5" name="Speech Bubble: Oval 4">
            <a:extLst>
              <a:ext uri="{FF2B5EF4-FFF2-40B4-BE49-F238E27FC236}">
                <a16:creationId xmlns:a16="http://schemas.microsoft.com/office/drawing/2014/main" id="{EBD31DE4-08FE-4B02-9503-C8385B8EC35C}"/>
              </a:ext>
            </a:extLst>
          </p:cNvPr>
          <p:cNvSpPr/>
          <p:nvPr/>
        </p:nvSpPr>
        <p:spPr>
          <a:xfrm flipH="1">
            <a:off x="107504" y="4005065"/>
            <a:ext cx="2520280" cy="2088232"/>
          </a:xfrm>
          <a:prstGeom prst="wedgeEllipseCallout">
            <a:avLst>
              <a:gd name="adj1" fmla="val 43348"/>
              <a:gd name="adj2" fmla="val 60028"/>
            </a:avLst>
          </a:prstGeom>
          <a:solidFill>
            <a:srgbClr val="0D0D58"/>
          </a:solidFill>
          <a:ln>
            <a:solidFill>
              <a:srgbClr val="0D0D58"/>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100" dirty="0">
                <a:latin typeface="Montserrat" panose="00000500000000000000" pitchFamily="50" charset="0"/>
                <a:ea typeface="Calibri"/>
                <a:cs typeface="Arial" panose="020B0604020202020204" pitchFamily="34" charset="0"/>
              </a:rPr>
              <a:t>Demonstrates expertise in the multi-professional management of a range of common general paediatric conditions, both acute and chronic; adjusts protocol to the particular situations of CYP</a:t>
            </a:r>
            <a:endParaRPr lang="en-GB" sz="1100" dirty="0">
              <a:latin typeface="Montserrat" panose="00000500000000000000" pitchFamily="50" charset="0"/>
            </a:endParaRPr>
          </a:p>
        </p:txBody>
      </p:sp>
      <p:sp>
        <p:nvSpPr>
          <p:cNvPr id="6" name="Speech Bubble: Oval 5">
            <a:extLst>
              <a:ext uri="{FF2B5EF4-FFF2-40B4-BE49-F238E27FC236}">
                <a16:creationId xmlns:a16="http://schemas.microsoft.com/office/drawing/2014/main" id="{B76BC084-D314-4EFD-8158-B51373BC3804}"/>
              </a:ext>
            </a:extLst>
          </p:cNvPr>
          <p:cNvSpPr/>
          <p:nvPr/>
        </p:nvSpPr>
        <p:spPr>
          <a:xfrm>
            <a:off x="5324535" y="4806663"/>
            <a:ext cx="2107788" cy="1501540"/>
          </a:xfrm>
          <a:prstGeom prst="wedgeEllipseCallout">
            <a:avLst>
              <a:gd name="adj1" fmla="val 87947"/>
              <a:gd name="adj2" fmla="val 27087"/>
            </a:avLst>
          </a:prstGeom>
          <a:solidFill>
            <a:srgbClr val="0D0D58"/>
          </a:solidFill>
          <a:ln>
            <a:solidFill>
              <a:srgbClr val="0D0D58"/>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200" dirty="0">
                <a:latin typeface="Montserrat" panose="00000500000000000000" pitchFamily="50" charset="0"/>
                <a:ea typeface="Calibri"/>
              </a:rPr>
              <a:t>Works effectively with colleagues in primary care to manage risk in a considered manner</a:t>
            </a:r>
          </a:p>
        </p:txBody>
      </p:sp>
      <p:sp>
        <p:nvSpPr>
          <p:cNvPr id="7" name="Speech Bubble: Oval 6">
            <a:extLst>
              <a:ext uri="{FF2B5EF4-FFF2-40B4-BE49-F238E27FC236}">
                <a16:creationId xmlns:a16="http://schemas.microsoft.com/office/drawing/2014/main" id="{AE12E7BE-8E74-4A7C-AA6D-EC7EE5ADC8BA}"/>
              </a:ext>
            </a:extLst>
          </p:cNvPr>
          <p:cNvSpPr/>
          <p:nvPr/>
        </p:nvSpPr>
        <p:spPr>
          <a:xfrm>
            <a:off x="6728283" y="3059266"/>
            <a:ext cx="2224025" cy="1891598"/>
          </a:xfrm>
          <a:prstGeom prst="wedgeEllipseCallout">
            <a:avLst>
              <a:gd name="adj1" fmla="val 54907"/>
              <a:gd name="adj2" fmla="val 43135"/>
            </a:avLst>
          </a:prstGeom>
          <a:solidFill>
            <a:srgbClr val="11A7F2"/>
          </a:solidFill>
          <a:ln>
            <a:solidFill>
              <a:srgbClr val="11A7F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200" dirty="0">
                <a:solidFill>
                  <a:schemeClr val="tx1"/>
                </a:solidFill>
                <a:ea typeface="Calibri"/>
              </a:rPr>
              <a:t>Anticipates the need for transition to another service or can work jointly alongside another service to care for a patient.</a:t>
            </a:r>
            <a:endParaRPr lang="en-GB" sz="1200" dirty="0">
              <a:solidFill>
                <a:schemeClr val="tx1"/>
              </a:solidFill>
            </a:endParaRPr>
          </a:p>
        </p:txBody>
      </p:sp>
      <p:sp>
        <p:nvSpPr>
          <p:cNvPr id="8" name="Speech Bubble: Oval 7">
            <a:extLst>
              <a:ext uri="{FF2B5EF4-FFF2-40B4-BE49-F238E27FC236}">
                <a16:creationId xmlns:a16="http://schemas.microsoft.com/office/drawing/2014/main" id="{6725B109-869C-45FD-B489-518D4DA48B5D}"/>
              </a:ext>
            </a:extLst>
          </p:cNvPr>
          <p:cNvSpPr/>
          <p:nvPr/>
        </p:nvSpPr>
        <p:spPr>
          <a:xfrm flipH="1">
            <a:off x="2502631" y="5301208"/>
            <a:ext cx="2722113" cy="1173642"/>
          </a:xfrm>
          <a:prstGeom prst="wedgeEllipseCallout">
            <a:avLst/>
          </a:prstGeom>
          <a:solidFill>
            <a:srgbClr val="11A7F2"/>
          </a:solidFill>
          <a:ln>
            <a:solidFill>
              <a:srgbClr val="11A7F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200" dirty="0">
                <a:solidFill>
                  <a:schemeClr val="tx1"/>
                </a:solidFill>
                <a:latin typeface="Montserrat" panose="00000500000000000000" pitchFamily="50" charset="0"/>
                <a:ea typeface="Calibri"/>
                <a:cs typeface="Arial" panose="020B0604020202020204" pitchFamily="34" charset="0"/>
              </a:rPr>
              <a:t>Collaborates flexibly across local health systems to lead in care quality</a:t>
            </a:r>
            <a:endParaRPr lang="en-GB" sz="1200" dirty="0">
              <a:solidFill>
                <a:schemeClr val="tx1"/>
              </a:solidFill>
              <a:latin typeface="Montserrat" panose="00000500000000000000" pitchFamily="50" charset="0"/>
            </a:endParaRPr>
          </a:p>
        </p:txBody>
      </p:sp>
      <p:sp>
        <p:nvSpPr>
          <p:cNvPr id="13" name="TextBox 12">
            <a:extLst>
              <a:ext uri="{FF2B5EF4-FFF2-40B4-BE49-F238E27FC236}">
                <a16:creationId xmlns:a16="http://schemas.microsoft.com/office/drawing/2014/main" id="{9A3F5B6D-EAE2-46C7-BA6E-6F2A56C82781}"/>
              </a:ext>
            </a:extLst>
          </p:cNvPr>
          <p:cNvSpPr txBox="1"/>
          <p:nvPr/>
        </p:nvSpPr>
        <p:spPr>
          <a:xfrm>
            <a:off x="2534274" y="3089270"/>
            <a:ext cx="4001119" cy="1717393"/>
          </a:xfrm>
          <a:prstGeom prst="rect">
            <a:avLst/>
          </a:prstGeom>
          <a:noFill/>
        </p:spPr>
        <p:txBody>
          <a:bodyPr wrap="square" rtlCol="0">
            <a:spAutoFit/>
          </a:bodyPr>
          <a:lstStyle/>
          <a:p>
            <a:pPr marL="342900" lvl="0" indent="-342900">
              <a:spcBef>
                <a:spcPct val="20000"/>
              </a:spcBef>
              <a:buFont typeface="Arial" panose="020B0604020202020204" pitchFamily="34" charset="0"/>
              <a:buChar char="•"/>
            </a:pPr>
            <a:r>
              <a:rPr lang="en-GB" sz="2400" dirty="0">
                <a:solidFill>
                  <a:srgbClr val="0D0D58"/>
                </a:solidFill>
                <a:latin typeface="Montserrat" panose="00000500000000000000" pitchFamily="50" charset="0"/>
                <a:cs typeface="Arial" panose="020B0604020202020204" pitchFamily="34" charset="0"/>
              </a:rPr>
              <a:t>Wider than your own service</a:t>
            </a:r>
          </a:p>
          <a:p>
            <a:pPr marL="342900" lvl="0" indent="-342900">
              <a:spcBef>
                <a:spcPct val="20000"/>
              </a:spcBef>
              <a:buFont typeface="Arial" panose="020B0604020202020204" pitchFamily="34" charset="0"/>
              <a:buChar char="•"/>
            </a:pPr>
            <a:r>
              <a:rPr lang="en-GB" sz="2400" dirty="0">
                <a:solidFill>
                  <a:srgbClr val="0D0D58"/>
                </a:solidFill>
                <a:latin typeface="Montserrat" panose="00000500000000000000" pitchFamily="50" charset="0"/>
                <a:cs typeface="Arial" panose="020B0604020202020204" pitchFamily="34" charset="0"/>
              </a:rPr>
              <a:t>Transition</a:t>
            </a:r>
          </a:p>
          <a:p>
            <a:pPr marL="342900" lvl="0" indent="-342900">
              <a:spcBef>
                <a:spcPct val="20000"/>
              </a:spcBef>
              <a:buFont typeface="Arial" panose="020B0604020202020204" pitchFamily="34" charset="0"/>
              <a:buChar char="•"/>
            </a:pPr>
            <a:r>
              <a:rPr lang="en-GB" sz="2400" dirty="0">
                <a:solidFill>
                  <a:srgbClr val="0D0D58"/>
                </a:solidFill>
                <a:latin typeface="Montserrat" panose="00000500000000000000" pitchFamily="50" charset="0"/>
                <a:cs typeface="Arial" panose="020B0604020202020204" pitchFamily="34" charset="0"/>
              </a:rPr>
              <a:t>Evidencing</a:t>
            </a:r>
          </a:p>
        </p:txBody>
      </p:sp>
    </p:spTree>
    <p:extLst>
      <p:ext uri="{BB962C8B-B14F-4D97-AF65-F5344CB8AC3E}">
        <p14:creationId xmlns:p14="http://schemas.microsoft.com/office/powerpoint/2010/main" val="3938900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4B2C623-B130-4DF0-A1EE-2C0AEDFCF07F}"/>
              </a:ext>
            </a:extLst>
          </p:cNvPr>
          <p:cNvSpPr>
            <a:spLocks noGrp="1"/>
          </p:cNvSpPr>
          <p:nvPr>
            <p:ph idx="1"/>
          </p:nvPr>
        </p:nvSpPr>
        <p:spPr>
          <a:xfrm>
            <a:off x="755576" y="1808820"/>
            <a:ext cx="7797852" cy="3240360"/>
          </a:xfrm>
          <a:ln>
            <a:solidFill>
              <a:srgbClr val="0D0D58"/>
            </a:solidFill>
          </a:ln>
        </p:spPr>
        <p:style>
          <a:lnRef idx="2">
            <a:schemeClr val="accent5"/>
          </a:lnRef>
          <a:fillRef idx="1">
            <a:schemeClr val="lt1"/>
          </a:fillRef>
          <a:effectRef idx="0">
            <a:schemeClr val="accent5"/>
          </a:effectRef>
          <a:fontRef idx="minor">
            <a:schemeClr val="dk1"/>
          </a:fontRef>
        </p:style>
        <p:txBody>
          <a:bodyPr>
            <a:normAutofit fontScale="92500" lnSpcReduction="10000"/>
          </a:bodyPr>
          <a:lstStyle/>
          <a:p>
            <a:pPr marL="514350" indent="-514350">
              <a:buFont typeface="+mj-lt"/>
              <a:buAutoNum type="arabicPeriod"/>
            </a:pPr>
            <a:r>
              <a:rPr lang="en-GB" dirty="0">
                <a:solidFill>
                  <a:srgbClr val="002060"/>
                </a:solidFill>
                <a:latin typeface="Montserrat" panose="00000500000000000000" pitchFamily="50" charset="0"/>
              </a:rPr>
              <a:t>Continue your everyday practice but review and reflect.</a:t>
            </a:r>
          </a:p>
          <a:p>
            <a:pPr marL="514350" indent="-514350">
              <a:buFont typeface="+mj-lt"/>
              <a:buAutoNum type="arabicPeriod"/>
            </a:pPr>
            <a:endParaRPr lang="en-GB" dirty="0">
              <a:solidFill>
                <a:srgbClr val="002060"/>
              </a:solidFill>
              <a:latin typeface="Montserrat" panose="00000500000000000000" pitchFamily="50" charset="0"/>
            </a:endParaRPr>
          </a:p>
          <a:p>
            <a:pPr marL="514350" indent="-514350">
              <a:buFont typeface="+mj-lt"/>
              <a:buAutoNum type="arabicPeriod"/>
            </a:pPr>
            <a:r>
              <a:rPr lang="en-GB" dirty="0">
                <a:solidFill>
                  <a:srgbClr val="002060"/>
                </a:solidFill>
                <a:latin typeface="Montserrat" panose="00000500000000000000" pitchFamily="50" charset="0"/>
              </a:rPr>
              <a:t>Consider the key capabilities as prompts to help you develop into the best version of your future clinician self</a:t>
            </a:r>
          </a:p>
        </p:txBody>
      </p:sp>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Conclusions</a:t>
            </a:r>
          </a:p>
        </p:txBody>
      </p:sp>
    </p:spTree>
    <p:extLst>
      <p:ext uri="{BB962C8B-B14F-4D97-AF65-F5344CB8AC3E}">
        <p14:creationId xmlns:p14="http://schemas.microsoft.com/office/powerpoint/2010/main" val="3341354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083339" cy="1143000"/>
          </a:xfrm>
        </p:spPr>
        <p:txBody>
          <a:bodyPr/>
          <a:lstStyle/>
          <a:p>
            <a:r>
              <a:rPr lang="en-GB" dirty="0">
                <a:latin typeface="Montserrat" panose="00000500000000000000" pitchFamily="50" charset="0"/>
              </a:rPr>
              <a:t>Useful training and resources</a:t>
            </a:r>
          </a:p>
        </p:txBody>
      </p:sp>
      <p:sp>
        <p:nvSpPr>
          <p:cNvPr id="5" name="Content Placeholder 4"/>
          <p:cNvSpPr>
            <a:spLocks noGrp="1"/>
          </p:cNvSpPr>
          <p:nvPr>
            <p:ph sz="half" idx="1"/>
          </p:nvPr>
        </p:nvSpPr>
        <p:spPr>
          <a:xfrm>
            <a:off x="449208" y="1778742"/>
            <a:ext cx="6211024" cy="4458570"/>
          </a:xfrm>
        </p:spPr>
        <p:txBody>
          <a:bodyPr>
            <a:normAutofit/>
          </a:bodyPr>
          <a:lstStyle/>
          <a:p>
            <a:pPr>
              <a:spcBef>
                <a:spcPts val="0"/>
              </a:spcBef>
            </a:pPr>
            <a:r>
              <a:rPr lang="en-GB" sz="2400" dirty="0">
                <a:latin typeface="Montserrat" panose="00000500000000000000" pitchFamily="50" charset="0"/>
              </a:rPr>
              <a:t>RCPCH exam skills courses</a:t>
            </a:r>
          </a:p>
          <a:p>
            <a:pPr marL="0" indent="0">
              <a:spcBef>
                <a:spcPts val="0"/>
              </a:spcBef>
              <a:buNone/>
            </a:pPr>
            <a:endParaRPr lang="en-GB" sz="900" dirty="0">
              <a:latin typeface="Montserrat" panose="00000500000000000000" pitchFamily="50" charset="0"/>
            </a:endParaRPr>
          </a:p>
          <a:p>
            <a:pPr>
              <a:spcBef>
                <a:spcPts val="0"/>
              </a:spcBef>
            </a:pPr>
            <a:r>
              <a:rPr lang="en-GB" sz="2400" dirty="0">
                <a:latin typeface="Montserrat" panose="00000500000000000000" pitchFamily="50" charset="0"/>
              </a:rPr>
              <a:t>RCPCH ‘How to manage’ clinical skills courses</a:t>
            </a:r>
          </a:p>
          <a:p>
            <a:pPr marL="0" indent="0">
              <a:spcBef>
                <a:spcPts val="0"/>
              </a:spcBef>
              <a:buNone/>
            </a:pPr>
            <a:endParaRPr lang="en-GB" sz="900" dirty="0">
              <a:latin typeface="Montserrat" panose="00000500000000000000" pitchFamily="50" charset="0"/>
            </a:endParaRPr>
          </a:p>
          <a:p>
            <a:pPr>
              <a:spcBef>
                <a:spcPts val="0"/>
              </a:spcBef>
            </a:pPr>
            <a:r>
              <a:rPr lang="en-GB" sz="2400" dirty="0">
                <a:latin typeface="Montserrat" panose="00000500000000000000" pitchFamily="50" charset="0"/>
              </a:rPr>
              <a:t>RCPCH ‘Progressing paediatrics’ clinical courses</a:t>
            </a:r>
          </a:p>
          <a:p>
            <a:pPr marL="0" indent="0">
              <a:spcBef>
                <a:spcPts val="0"/>
              </a:spcBef>
              <a:buNone/>
            </a:pPr>
            <a:endParaRPr lang="en-GB" sz="800" dirty="0">
              <a:latin typeface="Montserrat" panose="00000500000000000000" pitchFamily="50" charset="0"/>
            </a:endParaRPr>
          </a:p>
          <a:p>
            <a:pPr>
              <a:spcBef>
                <a:spcPts val="0"/>
              </a:spcBef>
            </a:pPr>
            <a:r>
              <a:rPr lang="en-GB" sz="2400" dirty="0">
                <a:latin typeface="Montserrat" panose="00000500000000000000" pitchFamily="50" charset="0"/>
              </a:rPr>
              <a:t>RCPCH e-learning courses</a:t>
            </a:r>
          </a:p>
          <a:p>
            <a:pPr marL="0" indent="0">
              <a:spcBef>
                <a:spcPts val="0"/>
              </a:spcBef>
              <a:buNone/>
            </a:pPr>
            <a:endParaRPr lang="en-GB" sz="800" dirty="0">
              <a:latin typeface="Montserrat" panose="00000500000000000000" pitchFamily="50" charset="0"/>
            </a:endParaRPr>
          </a:p>
          <a:p>
            <a:pPr>
              <a:spcBef>
                <a:spcPts val="0"/>
              </a:spcBef>
            </a:pPr>
            <a:r>
              <a:rPr lang="en-GB" sz="2400" dirty="0">
                <a:latin typeface="Montserrat" panose="00000500000000000000" pitchFamily="50" charset="0"/>
              </a:rPr>
              <a:t>APLS/EPLS/NLS</a:t>
            </a:r>
          </a:p>
          <a:p>
            <a:pPr marL="0" indent="0">
              <a:spcBef>
                <a:spcPts val="0"/>
              </a:spcBef>
              <a:buNone/>
            </a:pPr>
            <a:endParaRPr lang="en-GB" sz="800" dirty="0">
              <a:latin typeface="Montserrat" panose="00000500000000000000" pitchFamily="50" charset="0"/>
            </a:endParaRPr>
          </a:p>
          <a:p>
            <a:pPr>
              <a:spcBef>
                <a:spcPts val="0"/>
              </a:spcBef>
            </a:pPr>
            <a:r>
              <a:rPr lang="en-GB" sz="2400" dirty="0">
                <a:latin typeface="Montserrat" panose="00000500000000000000" pitchFamily="50" charset="0"/>
              </a:rPr>
              <a:t>Child bereavement study days</a:t>
            </a:r>
          </a:p>
          <a:p>
            <a:pPr marL="0" indent="0">
              <a:spcBef>
                <a:spcPts val="0"/>
              </a:spcBef>
              <a:buNone/>
            </a:pPr>
            <a:endParaRPr lang="en-GB" sz="800" dirty="0">
              <a:latin typeface="Montserrat" panose="00000500000000000000" pitchFamily="50" charset="0"/>
            </a:endParaRPr>
          </a:p>
          <a:p>
            <a:pPr>
              <a:spcBef>
                <a:spcPts val="0"/>
              </a:spcBef>
            </a:pPr>
            <a:r>
              <a:rPr lang="en-GB" sz="2400" dirty="0">
                <a:latin typeface="Montserrat" panose="00000500000000000000" pitchFamily="50" charset="0"/>
              </a:rPr>
              <a:t>RCPCH guideline consultation panel </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29187" b="21454"/>
          <a:stretch/>
        </p:blipFill>
        <p:spPr bwMode="auto">
          <a:xfrm>
            <a:off x="6804248" y="2204864"/>
            <a:ext cx="2140146" cy="1211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Image result for rcpch compa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0232" y="3613468"/>
            <a:ext cx="2261226" cy="1111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988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4000" b="0" dirty="0" smtClean="0">
            <a:solidFill>
              <a:srgbClr val="11A7F2"/>
            </a:solidFill>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B83671B227C040A3F2DC820CA09437" ma:contentTypeVersion="5" ma:contentTypeDescription="Create a new document." ma:contentTypeScope="" ma:versionID="3957c086d57edf4065c7911048f42342">
  <xsd:schema xmlns:xsd="http://www.w3.org/2001/XMLSchema" xmlns:xs="http://www.w3.org/2001/XMLSchema" xmlns:p="http://schemas.microsoft.com/office/2006/metadata/properties" xmlns:ns2="05b30a06-2de2-454a-94b8-b77c619e0e33" xmlns:ns3="90ef050c-6dc5-4cac-a9d0-8efe32cd5d47" targetNamespace="http://schemas.microsoft.com/office/2006/metadata/properties" ma:root="true" ma:fieldsID="5e16738a41a7d3c56aa4d09600b36c1f" ns2:_="" ns3:_="">
    <xsd:import namespace="05b30a06-2de2-454a-94b8-b77c619e0e33"/>
    <xsd:import namespace="90ef050c-6dc5-4cac-a9d0-8efe32cd5d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b30a06-2de2-454a-94b8-b77c619e0e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ef050c-6dc5-4cac-a9d0-8efe32cd5d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B619CEB-7788-4324-9083-F89193B0E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b30a06-2de2-454a-94b8-b77c619e0e33"/>
    <ds:schemaRef ds:uri="90ef050c-6dc5-4cac-a9d0-8efe32cd5d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FB0C3A-9AA6-4EC6-8697-631713DE11B0}">
  <ds:schemaRefs>
    <ds:schemaRef ds:uri="http://schemas.microsoft.com/sharepoint/v3/contenttype/forms"/>
  </ds:schemaRefs>
</ds:datastoreItem>
</file>

<file path=customXml/itemProps3.xml><?xml version="1.0" encoding="utf-8"?>
<ds:datastoreItem xmlns:ds="http://schemas.openxmlformats.org/officeDocument/2006/customXml" ds:itemID="{94274B28-CB1F-4E18-91CB-D0912D6672A7}">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90ef050c-6dc5-4cac-a9d0-8efe32cd5d47"/>
    <ds:schemaRef ds:uri="05b30a06-2de2-454a-94b8-b77c619e0e3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2666</TotalTime>
  <Words>2258</Words>
  <Application>Microsoft Office PowerPoint</Application>
  <PresentationFormat>On-screen Show (4:3)</PresentationFormat>
  <Paragraphs>169</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Courier New</vt:lpstr>
      <vt:lpstr>Montserrat</vt:lpstr>
      <vt:lpstr>Symbol</vt:lpstr>
      <vt:lpstr>Wingdings</vt:lpstr>
      <vt:lpstr>Office Theme</vt:lpstr>
      <vt:lpstr>Domain 4: Patient Management</vt:lpstr>
      <vt:lpstr>Introduction</vt:lpstr>
      <vt:lpstr>Curriculum overview</vt:lpstr>
      <vt:lpstr>Core Level –  Curriculum Learning Outcome 4</vt:lpstr>
      <vt:lpstr>Specialty Level –  Curriculum Learning Outcome 4</vt:lpstr>
      <vt:lpstr>Underpinning knowledge</vt:lpstr>
      <vt:lpstr>Everyday Practice</vt:lpstr>
      <vt:lpstr>Resuscitation and the Acutely  Unwell Child</vt:lpstr>
      <vt:lpstr>Care of the Dying Child</vt:lpstr>
      <vt:lpstr>Evidence Based Medicine</vt:lpstr>
      <vt:lpstr>Multi-Disciplinary Working</vt:lpstr>
      <vt:lpstr>Conclusions</vt:lpstr>
      <vt:lpstr>Useful training and resources</vt:lpstr>
    </vt:vector>
  </TitlesOfParts>
  <Company>RCPCH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Ball</dc:creator>
  <cp:lastModifiedBy>Veronica Sagyaman</cp:lastModifiedBy>
  <cp:revision>68</cp:revision>
  <dcterms:created xsi:type="dcterms:W3CDTF">2017-02-20T10:36:36Z</dcterms:created>
  <dcterms:modified xsi:type="dcterms:W3CDTF">2024-12-16T15:42:20Z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0x010100BAB83671B227C040A3F2DC820CA09437</vt:lpwstr>
  </property>
</Properties>
</file>