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Montserrat Classic" panose="020B0604020202020204" charset="0"/>
      <p:regular r:id="rId11"/>
    </p:embeddedFont>
    <p:embeddedFont>
      <p:font typeface="Montserrat Classic Bold" panose="020B0604020202020204" charset="0"/>
      <p:regular r:id="rId12"/>
    </p:embeddedFont>
    <p:embeddedFont>
      <p:font typeface="Tabarra Sans" panose="020B0604020202020204" charset="0"/>
      <p:regular r:id="rId13"/>
    </p:embeddedFont>
    <p:embeddedFont>
      <p:font typeface="Tabarra Sans Bold" panose="020B0604020202020204" charset="0"/>
      <p:regular r:id="rId14"/>
    </p:embeddedFont>
    <p:embeddedFont>
      <p:font typeface="Tabarra Sans Heavy"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9" d="100"/>
          <a:sy n="79" d="100"/>
        </p:scale>
        <p:origin x="29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Sparrow" userId="31bc6104-872d-429f-9992-9bc3569f2017" providerId="ADAL" clId="{D3A743C5-8909-4238-AA0B-0AB5F2CE85F1}"/>
    <pc:docChg chg="modSld">
      <pc:chgData name="Emma Sparrow" userId="31bc6104-872d-429f-9992-9bc3569f2017" providerId="ADAL" clId="{D3A743C5-8909-4238-AA0B-0AB5F2CE85F1}" dt="2026-01-19T16:36:38.102" v="15" actId="20577"/>
      <pc:docMkLst>
        <pc:docMk/>
      </pc:docMkLst>
      <pc:sldChg chg="modSp mod">
        <pc:chgData name="Emma Sparrow" userId="31bc6104-872d-429f-9992-9bc3569f2017" providerId="ADAL" clId="{D3A743C5-8909-4238-AA0B-0AB5F2CE85F1}" dt="2026-01-19T16:36:38.102" v="15" actId="20577"/>
        <pc:sldMkLst>
          <pc:docMk/>
          <pc:sldMk cId="0" sldId="263"/>
        </pc:sldMkLst>
        <pc:spChg chg="mod">
          <ac:chgData name="Emma Sparrow" userId="31bc6104-872d-429f-9992-9bc3569f2017" providerId="ADAL" clId="{D3A743C5-8909-4238-AA0B-0AB5F2CE85F1}" dt="2026-01-19T16:36:38.102" v="15" actId="20577"/>
          <ac:spMkLst>
            <pc:docMk/>
            <pc:sldMk cId="0" sldId="263"/>
            <ac:spMk id="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1A7F2"/>
        </a:solidFill>
        <a:effectLst/>
      </p:bgPr>
    </p:bg>
    <p:spTree>
      <p:nvGrpSpPr>
        <p:cNvPr id="1" name=""/>
        <p:cNvGrpSpPr/>
        <p:nvPr/>
      </p:nvGrpSpPr>
      <p:grpSpPr>
        <a:xfrm>
          <a:off x="0" y="0"/>
          <a:ext cx="0" cy="0"/>
          <a:chOff x="0" y="0"/>
          <a:chExt cx="0" cy="0"/>
        </a:xfrm>
      </p:grpSpPr>
      <p:sp>
        <p:nvSpPr>
          <p:cNvPr id="2" name="Freeform 2"/>
          <p:cNvSpPr/>
          <p:nvPr/>
        </p:nvSpPr>
        <p:spPr>
          <a:xfrm>
            <a:off x="-4489402" y="-1264444"/>
            <a:ext cx="13656972" cy="18128723"/>
          </a:xfrm>
          <a:custGeom>
            <a:avLst/>
            <a:gdLst/>
            <a:ahLst/>
            <a:cxnLst/>
            <a:rect l="l" t="t" r="r" b="b"/>
            <a:pathLst>
              <a:path w="13656972" h="18128723">
                <a:moveTo>
                  <a:pt x="0" y="0"/>
                </a:moveTo>
                <a:lnTo>
                  <a:pt x="13656971" y="0"/>
                </a:lnTo>
                <a:lnTo>
                  <a:pt x="13656971" y="18128724"/>
                </a:lnTo>
                <a:lnTo>
                  <a:pt x="0" y="18128724"/>
                </a:lnTo>
                <a:lnTo>
                  <a:pt x="0" y="0"/>
                </a:lnTo>
                <a:close/>
              </a:path>
            </a:pathLst>
          </a:custGeom>
          <a:blipFill>
            <a:blip r:embed="rId2"/>
            <a:stretch>
              <a:fillRect/>
            </a:stretch>
          </a:blipFill>
        </p:spPr>
        <p:txBody>
          <a:bodyPr/>
          <a:lstStyle/>
          <a:p>
            <a:endParaRPr lang="en-GB"/>
          </a:p>
        </p:txBody>
      </p:sp>
      <p:sp>
        <p:nvSpPr>
          <p:cNvPr id="3" name="AutoShape 3"/>
          <p:cNvSpPr/>
          <p:nvPr/>
        </p:nvSpPr>
        <p:spPr>
          <a:xfrm>
            <a:off x="1028700" y="9081049"/>
            <a:ext cx="16230600" cy="0"/>
          </a:xfrm>
          <a:prstGeom prst="line">
            <a:avLst/>
          </a:prstGeom>
          <a:ln w="19050" cap="flat">
            <a:solidFill>
              <a:srgbClr val="F7FDF2"/>
            </a:solidFill>
            <a:prstDash val="solid"/>
            <a:headEnd type="none" w="sm" len="sm"/>
            <a:tailEnd type="none" w="sm" len="sm"/>
          </a:ln>
        </p:spPr>
        <p:txBody>
          <a:bodyPr/>
          <a:lstStyle/>
          <a:p>
            <a:endParaRPr lang="en-GB"/>
          </a:p>
        </p:txBody>
      </p:sp>
      <p:sp>
        <p:nvSpPr>
          <p:cNvPr id="4" name="TextBox 4"/>
          <p:cNvSpPr txBox="1"/>
          <p:nvPr/>
        </p:nvSpPr>
        <p:spPr>
          <a:xfrm>
            <a:off x="7415889" y="3739592"/>
            <a:ext cx="11806174" cy="2043575"/>
          </a:xfrm>
          <a:prstGeom prst="rect">
            <a:avLst/>
          </a:prstGeom>
        </p:spPr>
        <p:txBody>
          <a:bodyPr lIns="0" tIns="0" rIns="0" bIns="0" rtlCol="0" anchor="t">
            <a:spAutoFit/>
          </a:bodyPr>
          <a:lstStyle/>
          <a:p>
            <a:pPr algn="l">
              <a:lnSpc>
                <a:spcPts val="13652"/>
              </a:lnSpc>
            </a:pPr>
            <a:r>
              <a:rPr lang="en-US" sz="12411" b="1">
                <a:solidFill>
                  <a:srgbClr val="FFFFFF"/>
                </a:solidFill>
                <a:latin typeface="Tabarra Sans Heavy"/>
                <a:ea typeface="Tabarra Sans Heavy"/>
                <a:cs typeface="Tabarra Sans Heavy"/>
                <a:sym typeface="Tabarra Sans Heavy"/>
              </a:rPr>
              <a:t>RCPCH &amp;Us</a:t>
            </a:r>
          </a:p>
        </p:txBody>
      </p:sp>
      <p:sp>
        <p:nvSpPr>
          <p:cNvPr id="5" name="TextBox 5"/>
          <p:cNvSpPr txBox="1"/>
          <p:nvPr/>
        </p:nvSpPr>
        <p:spPr>
          <a:xfrm>
            <a:off x="1028700" y="9277661"/>
            <a:ext cx="5971119" cy="403860"/>
          </a:xfrm>
          <a:prstGeom prst="rect">
            <a:avLst/>
          </a:prstGeom>
        </p:spPr>
        <p:txBody>
          <a:bodyPr lIns="0" tIns="0" rIns="0" bIns="0" rtlCol="0" anchor="t">
            <a:spAutoFit/>
          </a:bodyPr>
          <a:lstStyle/>
          <a:p>
            <a:pPr marL="0" lvl="0" indent="0" algn="l">
              <a:lnSpc>
                <a:spcPts val="2939"/>
              </a:lnSpc>
              <a:spcBef>
                <a:spcPct val="0"/>
              </a:spcBef>
            </a:pPr>
            <a:r>
              <a:rPr lang="en-US" sz="2099" b="1">
                <a:solidFill>
                  <a:srgbClr val="FFFFFF"/>
                </a:solidFill>
                <a:latin typeface="Tabarra Sans Bold"/>
                <a:ea typeface="Tabarra Sans Bold"/>
                <a:cs typeface="Tabarra Sans Bold"/>
                <a:sym typeface="Tabarra Sans Bold"/>
              </a:rPr>
              <a:t>#VOICEMATTERS | #CHILDHEALTHMATTERS</a:t>
            </a:r>
          </a:p>
        </p:txBody>
      </p:sp>
      <p:sp>
        <p:nvSpPr>
          <p:cNvPr id="6" name="TextBox 6"/>
          <p:cNvSpPr txBox="1"/>
          <p:nvPr/>
        </p:nvSpPr>
        <p:spPr>
          <a:xfrm>
            <a:off x="9505134" y="7992058"/>
            <a:ext cx="3813842" cy="365092"/>
          </a:xfrm>
          <a:prstGeom prst="rect">
            <a:avLst/>
          </a:prstGeom>
        </p:spPr>
        <p:txBody>
          <a:bodyPr lIns="0" tIns="0" rIns="0" bIns="0" rtlCol="0" anchor="t">
            <a:spAutoFit/>
          </a:bodyPr>
          <a:lstStyle/>
          <a:p>
            <a:pPr marL="0" lvl="0" indent="0" algn="l">
              <a:lnSpc>
                <a:spcPts val="2603"/>
              </a:lnSpc>
              <a:spcBef>
                <a:spcPct val="0"/>
              </a:spcBef>
            </a:pPr>
            <a:r>
              <a:rPr lang="en-US" sz="2002">
                <a:solidFill>
                  <a:srgbClr val="F7FDF2"/>
                </a:solidFill>
                <a:latin typeface="Tabarra Sans"/>
                <a:ea typeface="Tabarra Sans"/>
                <a:cs typeface="Tabarra Sans"/>
                <a:sym typeface="Tabarra Sans"/>
              </a:rPr>
              <a:t>www.rcpch.us</a:t>
            </a:r>
          </a:p>
        </p:txBody>
      </p:sp>
      <p:sp>
        <p:nvSpPr>
          <p:cNvPr id="7" name="TextBox 7"/>
          <p:cNvSpPr txBox="1"/>
          <p:nvPr/>
        </p:nvSpPr>
        <p:spPr>
          <a:xfrm>
            <a:off x="1033087" y="7992058"/>
            <a:ext cx="3522529" cy="688942"/>
          </a:xfrm>
          <a:prstGeom prst="rect">
            <a:avLst/>
          </a:prstGeom>
        </p:spPr>
        <p:txBody>
          <a:bodyPr lIns="0" tIns="0" rIns="0" bIns="0" rtlCol="0" anchor="t">
            <a:spAutoFit/>
          </a:bodyPr>
          <a:lstStyle/>
          <a:p>
            <a:pPr marL="0" lvl="0" indent="0" algn="l">
              <a:lnSpc>
                <a:spcPts val="2603"/>
              </a:lnSpc>
            </a:pPr>
            <a:r>
              <a:rPr lang="en-US" sz="2002">
                <a:solidFill>
                  <a:srgbClr val="F7FDF2"/>
                </a:solidFill>
                <a:latin typeface="Tabarra Sans"/>
                <a:ea typeface="Tabarra Sans"/>
                <a:cs typeface="Tabarra Sans"/>
                <a:sym typeface="Tabarra Sans"/>
              </a:rPr>
              <a:t>5-11 Theobald's Road, London WC1X 8SH</a:t>
            </a:r>
          </a:p>
        </p:txBody>
      </p:sp>
      <p:sp>
        <p:nvSpPr>
          <p:cNvPr id="8" name="TextBox 8"/>
          <p:cNvSpPr txBox="1"/>
          <p:nvPr/>
        </p:nvSpPr>
        <p:spPr>
          <a:xfrm>
            <a:off x="5269991" y="7992058"/>
            <a:ext cx="3522529" cy="365092"/>
          </a:xfrm>
          <a:prstGeom prst="rect">
            <a:avLst/>
          </a:prstGeom>
        </p:spPr>
        <p:txBody>
          <a:bodyPr lIns="0" tIns="0" rIns="0" bIns="0" rtlCol="0" anchor="t">
            <a:spAutoFit/>
          </a:bodyPr>
          <a:lstStyle/>
          <a:p>
            <a:pPr marL="0" lvl="0" indent="0" algn="l">
              <a:lnSpc>
                <a:spcPts val="2603"/>
              </a:lnSpc>
            </a:pPr>
            <a:r>
              <a:rPr lang="en-US" sz="2002">
                <a:solidFill>
                  <a:srgbClr val="F7FDF2"/>
                </a:solidFill>
                <a:latin typeface="Tabarra Sans"/>
                <a:ea typeface="Tabarra Sans"/>
                <a:cs typeface="Tabarra Sans"/>
                <a:sym typeface="Tabarra Sans"/>
              </a:rPr>
              <a:t>and_us@rcpch.ac.uk</a:t>
            </a:r>
          </a:p>
        </p:txBody>
      </p:sp>
      <p:sp>
        <p:nvSpPr>
          <p:cNvPr id="9" name="AutoShape 9"/>
          <p:cNvSpPr/>
          <p:nvPr/>
        </p:nvSpPr>
        <p:spPr>
          <a:xfrm>
            <a:off x="9505134" y="7833029"/>
            <a:ext cx="3522529" cy="0"/>
          </a:xfrm>
          <a:prstGeom prst="line">
            <a:avLst/>
          </a:prstGeom>
          <a:ln w="19050" cap="flat">
            <a:solidFill>
              <a:srgbClr val="FFFFFF"/>
            </a:solidFill>
            <a:prstDash val="solid"/>
            <a:headEnd type="none" w="sm" len="sm"/>
            <a:tailEnd type="none" w="sm" len="sm"/>
          </a:ln>
        </p:spPr>
        <p:txBody>
          <a:bodyPr/>
          <a:lstStyle/>
          <a:p>
            <a:endParaRPr lang="en-GB"/>
          </a:p>
        </p:txBody>
      </p:sp>
      <p:sp>
        <p:nvSpPr>
          <p:cNvPr id="10" name="AutoShape 10"/>
          <p:cNvSpPr/>
          <p:nvPr/>
        </p:nvSpPr>
        <p:spPr>
          <a:xfrm>
            <a:off x="1033087" y="7833029"/>
            <a:ext cx="3522529" cy="0"/>
          </a:xfrm>
          <a:prstGeom prst="line">
            <a:avLst/>
          </a:prstGeom>
          <a:ln w="19050" cap="flat">
            <a:solidFill>
              <a:srgbClr val="FFFFFF"/>
            </a:solidFill>
            <a:prstDash val="solid"/>
            <a:headEnd type="none" w="sm" len="sm"/>
            <a:tailEnd type="none" w="sm" len="sm"/>
          </a:ln>
        </p:spPr>
        <p:txBody>
          <a:bodyPr/>
          <a:lstStyle/>
          <a:p>
            <a:endParaRPr lang="en-GB"/>
          </a:p>
        </p:txBody>
      </p:sp>
      <p:sp>
        <p:nvSpPr>
          <p:cNvPr id="11" name="AutoShape 11"/>
          <p:cNvSpPr/>
          <p:nvPr/>
        </p:nvSpPr>
        <p:spPr>
          <a:xfrm>
            <a:off x="5269111" y="7833029"/>
            <a:ext cx="3522529" cy="0"/>
          </a:xfrm>
          <a:prstGeom prst="line">
            <a:avLst/>
          </a:prstGeom>
          <a:ln w="19050" cap="flat">
            <a:solidFill>
              <a:srgbClr val="FFFFFF"/>
            </a:solidFill>
            <a:prstDash val="solid"/>
            <a:headEnd type="none" w="sm" len="sm"/>
            <a:tailEnd type="none" w="sm" len="sm"/>
          </a:ln>
        </p:spPr>
        <p:txBody>
          <a:bodyPr/>
          <a:lstStyle/>
          <a:p>
            <a:endParaRPr lang="en-GB"/>
          </a:p>
        </p:txBody>
      </p:sp>
      <p:sp>
        <p:nvSpPr>
          <p:cNvPr id="12" name="TextBox 12"/>
          <p:cNvSpPr txBox="1"/>
          <p:nvPr/>
        </p:nvSpPr>
        <p:spPr>
          <a:xfrm>
            <a:off x="1033087" y="6888067"/>
            <a:ext cx="3522529" cy="548005"/>
          </a:xfrm>
          <a:prstGeom prst="rect">
            <a:avLst/>
          </a:prstGeom>
        </p:spPr>
        <p:txBody>
          <a:bodyPr lIns="0" tIns="0" rIns="0" bIns="0" rtlCol="0" anchor="t">
            <a:spAutoFit/>
          </a:bodyPr>
          <a:lstStyle/>
          <a:p>
            <a:pPr marL="0" lvl="0" indent="0" algn="l">
              <a:lnSpc>
                <a:spcPts val="3919"/>
              </a:lnSpc>
              <a:spcBef>
                <a:spcPct val="0"/>
              </a:spcBef>
            </a:pPr>
            <a:r>
              <a:rPr lang="en-US" sz="2799" b="1" spc="-83">
                <a:solidFill>
                  <a:srgbClr val="F7FDF2"/>
                </a:solidFill>
                <a:latin typeface="Tabarra Sans Bold"/>
                <a:ea typeface="Tabarra Sans Bold"/>
                <a:cs typeface="Tabarra Sans Bold"/>
                <a:sym typeface="Tabarra Sans Bold"/>
              </a:rPr>
              <a:t>Address</a:t>
            </a:r>
          </a:p>
        </p:txBody>
      </p:sp>
      <p:sp>
        <p:nvSpPr>
          <p:cNvPr id="13" name="TextBox 13"/>
          <p:cNvSpPr txBox="1"/>
          <p:nvPr/>
        </p:nvSpPr>
        <p:spPr>
          <a:xfrm>
            <a:off x="5269111" y="6888067"/>
            <a:ext cx="3522529" cy="548005"/>
          </a:xfrm>
          <a:prstGeom prst="rect">
            <a:avLst/>
          </a:prstGeom>
        </p:spPr>
        <p:txBody>
          <a:bodyPr lIns="0" tIns="0" rIns="0" bIns="0" rtlCol="0" anchor="t">
            <a:spAutoFit/>
          </a:bodyPr>
          <a:lstStyle/>
          <a:p>
            <a:pPr marL="0" lvl="0" indent="0" algn="l">
              <a:lnSpc>
                <a:spcPts val="3919"/>
              </a:lnSpc>
              <a:spcBef>
                <a:spcPct val="0"/>
              </a:spcBef>
            </a:pPr>
            <a:r>
              <a:rPr lang="en-US" sz="2799" b="1" spc="-83">
                <a:solidFill>
                  <a:srgbClr val="F7FDF2"/>
                </a:solidFill>
                <a:latin typeface="Tabarra Sans Bold"/>
                <a:ea typeface="Tabarra Sans Bold"/>
                <a:cs typeface="Tabarra Sans Bold"/>
                <a:sym typeface="Tabarra Sans Bold"/>
              </a:rPr>
              <a:t>Email</a:t>
            </a:r>
          </a:p>
        </p:txBody>
      </p:sp>
      <p:sp>
        <p:nvSpPr>
          <p:cNvPr id="14" name="TextBox 14"/>
          <p:cNvSpPr txBox="1"/>
          <p:nvPr/>
        </p:nvSpPr>
        <p:spPr>
          <a:xfrm>
            <a:off x="9505134" y="6888067"/>
            <a:ext cx="3522529" cy="548005"/>
          </a:xfrm>
          <a:prstGeom prst="rect">
            <a:avLst/>
          </a:prstGeom>
        </p:spPr>
        <p:txBody>
          <a:bodyPr lIns="0" tIns="0" rIns="0" bIns="0" rtlCol="0" anchor="t">
            <a:spAutoFit/>
          </a:bodyPr>
          <a:lstStyle/>
          <a:p>
            <a:pPr marL="0" lvl="0" indent="0" algn="l">
              <a:lnSpc>
                <a:spcPts val="3919"/>
              </a:lnSpc>
              <a:spcBef>
                <a:spcPct val="0"/>
              </a:spcBef>
            </a:pPr>
            <a:r>
              <a:rPr lang="en-US" sz="2799" b="1" spc="-83">
                <a:solidFill>
                  <a:srgbClr val="F7FDF2"/>
                </a:solidFill>
                <a:latin typeface="Tabarra Sans Bold"/>
                <a:ea typeface="Tabarra Sans Bold"/>
                <a:cs typeface="Tabarra Sans Bold"/>
                <a:sym typeface="Tabarra Sans Bold"/>
              </a:rPr>
              <a:t>Website</a:t>
            </a:r>
          </a:p>
        </p:txBody>
      </p:sp>
      <p:sp>
        <p:nvSpPr>
          <p:cNvPr id="15" name="TextBox 15"/>
          <p:cNvSpPr txBox="1"/>
          <p:nvPr/>
        </p:nvSpPr>
        <p:spPr>
          <a:xfrm>
            <a:off x="13742038" y="7992058"/>
            <a:ext cx="3522529" cy="365092"/>
          </a:xfrm>
          <a:prstGeom prst="rect">
            <a:avLst/>
          </a:prstGeom>
        </p:spPr>
        <p:txBody>
          <a:bodyPr lIns="0" tIns="0" rIns="0" bIns="0" rtlCol="0" anchor="t">
            <a:spAutoFit/>
          </a:bodyPr>
          <a:lstStyle/>
          <a:p>
            <a:pPr marL="0" lvl="0" indent="0" algn="l">
              <a:lnSpc>
                <a:spcPts val="2603"/>
              </a:lnSpc>
              <a:spcBef>
                <a:spcPct val="0"/>
              </a:spcBef>
            </a:pPr>
            <a:r>
              <a:rPr lang="en-US" sz="2002">
                <a:solidFill>
                  <a:srgbClr val="F7FDF2"/>
                </a:solidFill>
                <a:latin typeface="Tabarra Sans"/>
                <a:ea typeface="Tabarra Sans"/>
                <a:cs typeface="Tabarra Sans"/>
                <a:sym typeface="Tabarra Sans"/>
              </a:rPr>
              <a:t>rcpchandus.libsyn.com/</a:t>
            </a:r>
          </a:p>
        </p:txBody>
      </p:sp>
      <p:sp>
        <p:nvSpPr>
          <p:cNvPr id="16" name="AutoShape 16"/>
          <p:cNvSpPr/>
          <p:nvPr/>
        </p:nvSpPr>
        <p:spPr>
          <a:xfrm>
            <a:off x="13742038" y="7833029"/>
            <a:ext cx="3522529" cy="0"/>
          </a:xfrm>
          <a:prstGeom prst="line">
            <a:avLst/>
          </a:prstGeom>
          <a:ln w="19050" cap="flat">
            <a:solidFill>
              <a:srgbClr val="FFFFFF"/>
            </a:solidFill>
            <a:prstDash val="solid"/>
            <a:headEnd type="none" w="sm" len="sm"/>
            <a:tailEnd type="none" w="sm" len="sm"/>
          </a:ln>
        </p:spPr>
        <p:txBody>
          <a:bodyPr/>
          <a:lstStyle/>
          <a:p>
            <a:endParaRPr lang="en-GB"/>
          </a:p>
        </p:txBody>
      </p:sp>
      <p:sp>
        <p:nvSpPr>
          <p:cNvPr id="17" name="TextBox 17"/>
          <p:cNvSpPr txBox="1"/>
          <p:nvPr/>
        </p:nvSpPr>
        <p:spPr>
          <a:xfrm>
            <a:off x="13742038" y="6888067"/>
            <a:ext cx="3522529" cy="548005"/>
          </a:xfrm>
          <a:prstGeom prst="rect">
            <a:avLst/>
          </a:prstGeom>
        </p:spPr>
        <p:txBody>
          <a:bodyPr lIns="0" tIns="0" rIns="0" bIns="0" rtlCol="0" anchor="t">
            <a:spAutoFit/>
          </a:bodyPr>
          <a:lstStyle/>
          <a:p>
            <a:pPr marL="0" lvl="0" indent="0" algn="l">
              <a:lnSpc>
                <a:spcPts val="3919"/>
              </a:lnSpc>
              <a:spcBef>
                <a:spcPct val="0"/>
              </a:spcBef>
            </a:pPr>
            <a:r>
              <a:rPr lang="en-US" sz="2799" b="1" spc="-83">
                <a:solidFill>
                  <a:srgbClr val="F7FDF2"/>
                </a:solidFill>
                <a:latin typeface="Tabarra Sans Bold"/>
                <a:ea typeface="Tabarra Sans Bold"/>
                <a:cs typeface="Tabarra Sans Bold"/>
                <a:sym typeface="Tabarra Sans Bold"/>
              </a:rPr>
              <a:t>Podcasts </a:t>
            </a:r>
          </a:p>
        </p:txBody>
      </p:sp>
      <p:grpSp>
        <p:nvGrpSpPr>
          <p:cNvPr id="18" name="Group 18"/>
          <p:cNvGrpSpPr/>
          <p:nvPr/>
        </p:nvGrpSpPr>
        <p:grpSpPr>
          <a:xfrm>
            <a:off x="15761412" y="9258300"/>
            <a:ext cx="1497888" cy="494940"/>
            <a:chOff x="0" y="0"/>
            <a:chExt cx="1997184" cy="659920"/>
          </a:xfrm>
        </p:grpSpPr>
        <p:sp>
          <p:nvSpPr>
            <p:cNvPr id="19" name="Freeform 19"/>
            <p:cNvSpPr/>
            <p:nvPr/>
          </p:nvSpPr>
          <p:spPr>
            <a:xfrm>
              <a:off x="0" y="44491"/>
              <a:ext cx="287734" cy="608960"/>
            </a:xfrm>
            <a:custGeom>
              <a:avLst/>
              <a:gdLst/>
              <a:ahLst/>
              <a:cxnLst/>
              <a:rect l="l" t="t" r="r" b="b"/>
              <a:pathLst>
                <a:path w="287734" h="608960">
                  <a:moveTo>
                    <a:pt x="0" y="0"/>
                  </a:moveTo>
                  <a:lnTo>
                    <a:pt x="287734" y="0"/>
                  </a:lnTo>
                  <a:lnTo>
                    <a:pt x="287734" y="608960"/>
                  </a:lnTo>
                  <a:lnTo>
                    <a:pt x="0" y="6089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0" name="Freeform 20"/>
            <p:cNvSpPr/>
            <p:nvPr/>
          </p:nvSpPr>
          <p:spPr>
            <a:xfrm>
              <a:off x="503634" y="47725"/>
              <a:ext cx="677461" cy="612194"/>
            </a:xfrm>
            <a:custGeom>
              <a:avLst/>
              <a:gdLst/>
              <a:ahLst/>
              <a:cxnLst/>
              <a:rect l="l" t="t" r="r" b="b"/>
              <a:pathLst>
                <a:path w="677461" h="612194">
                  <a:moveTo>
                    <a:pt x="0" y="0"/>
                  </a:moveTo>
                  <a:lnTo>
                    <a:pt x="677460" y="0"/>
                  </a:lnTo>
                  <a:lnTo>
                    <a:pt x="677460" y="612195"/>
                  </a:lnTo>
                  <a:lnTo>
                    <a:pt x="0" y="612195"/>
                  </a:lnTo>
                  <a:lnTo>
                    <a:pt x="0" y="0"/>
                  </a:lnTo>
                  <a:close/>
                </a:path>
              </a:pathLst>
            </a:custGeom>
            <a:blipFill>
              <a:blip r:embed="rId5"/>
              <a:stretch>
                <a:fillRect l="-14124" t="-20817" r="-13376" b="-20276"/>
              </a:stretch>
            </a:blipFill>
          </p:spPr>
          <p:txBody>
            <a:bodyPr/>
            <a:lstStyle/>
            <a:p>
              <a:endParaRPr lang="en-GB"/>
            </a:p>
          </p:txBody>
        </p:sp>
        <p:sp>
          <p:nvSpPr>
            <p:cNvPr id="21" name="Freeform 21"/>
            <p:cNvSpPr/>
            <p:nvPr/>
          </p:nvSpPr>
          <p:spPr>
            <a:xfrm>
              <a:off x="1337264" y="0"/>
              <a:ext cx="659920" cy="659920"/>
            </a:xfrm>
            <a:custGeom>
              <a:avLst/>
              <a:gdLst/>
              <a:ahLst/>
              <a:cxnLst/>
              <a:rect l="l" t="t" r="r" b="b"/>
              <a:pathLst>
                <a:path w="659920" h="659920">
                  <a:moveTo>
                    <a:pt x="0" y="0"/>
                  </a:moveTo>
                  <a:lnTo>
                    <a:pt x="659920" y="0"/>
                  </a:lnTo>
                  <a:lnTo>
                    <a:pt x="659920" y="659920"/>
                  </a:lnTo>
                  <a:lnTo>
                    <a:pt x="0" y="6599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sp>
        <p:nvSpPr>
          <p:cNvPr id="22" name="TextBox 22"/>
          <p:cNvSpPr txBox="1"/>
          <p:nvPr/>
        </p:nvSpPr>
        <p:spPr>
          <a:xfrm>
            <a:off x="7637781" y="9144652"/>
            <a:ext cx="7050022" cy="1045165"/>
          </a:xfrm>
          <a:prstGeom prst="rect">
            <a:avLst/>
          </a:prstGeom>
        </p:spPr>
        <p:txBody>
          <a:bodyPr lIns="0" tIns="0" rIns="0" bIns="0" rtlCol="0" anchor="t">
            <a:spAutoFit/>
          </a:bodyPr>
          <a:lstStyle/>
          <a:p>
            <a:pPr algn="l">
              <a:lnSpc>
                <a:spcPts val="1717"/>
              </a:lnSpc>
              <a:spcBef>
                <a:spcPct val="0"/>
              </a:spcBef>
            </a:pPr>
            <a:r>
              <a:rPr lang="en-US" sz="1226">
                <a:solidFill>
                  <a:srgbClr val="FFFFFF"/>
                </a:solidFill>
                <a:latin typeface="Montserrat Classic"/>
                <a:ea typeface="Montserrat Classic"/>
                <a:cs typeface="Montserrat Classic"/>
                <a:sym typeface="Montserrat Classic"/>
              </a:rPr>
              <a:t>Royal College of Paediatrics and Child Health.</a:t>
            </a:r>
          </a:p>
          <a:p>
            <a:pPr algn="l">
              <a:lnSpc>
                <a:spcPts val="1717"/>
              </a:lnSpc>
              <a:spcBef>
                <a:spcPct val="0"/>
              </a:spcBef>
            </a:pPr>
            <a:r>
              <a:rPr lang="en-US" sz="1226">
                <a:solidFill>
                  <a:srgbClr val="FFFFFF"/>
                </a:solidFill>
                <a:latin typeface="Montserrat Classic"/>
                <a:ea typeface="Montserrat Classic"/>
                <a:cs typeface="Montserrat Classic"/>
                <a:sym typeface="Montserrat Classic"/>
              </a:rPr>
              <a:t>Incorporated by Royal Charter and registered as a Charity in England  and Wales: 1057744 and in Scotland: SCO38299. </a:t>
            </a:r>
          </a:p>
          <a:p>
            <a:pPr algn="l">
              <a:lnSpc>
                <a:spcPts val="1717"/>
              </a:lnSpc>
              <a:spcBef>
                <a:spcPct val="0"/>
              </a:spcBef>
            </a:pPr>
            <a:r>
              <a:rPr lang="en-US" sz="1226">
                <a:solidFill>
                  <a:srgbClr val="FFFFFF"/>
                </a:solidFill>
                <a:latin typeface="Montserrat Classic"/>
                <a:ea typeface="Montserrat Classic"/>
                <a:cs typeface="Montserrat Classic"/>
                <a:sym typeface="Montserrat Classic"/>
              </a:rPr>
              <a:t>Registered Office 5-11 Theobalds Road, London WC1X 8SH. </a:t>
            </a:r>
          </a:p>
          <a:p>
            <a:pPr algn="l">
              <a:lnSpc>
                <a:spcPts val="1717"/>
              </a:lnSpc>
              <a:spcBef>
                <a:spcPct val="0"/>
              </a:spcBef>
            </a:pPr>
            <a:r>
              <a:rPr lang="en-US" sz="1226">
                <a:solidFill>
                  <a:srgbClr val="FFFFFF"/>
                </a:solidFill>
                <a:latin typeface="Montserrat Classic"/>
                <a:ea typeface="Montserrat Classic"/>
                <a:cs typeface="Montserrat Classic"/>
                <a:sym typeface="Montserrat Classic"/>
              </a:rPr>
              <a:t>Patron HRH The Princess Royal.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1A7F2"/>
        </a:solidFill>
        <a:effectLst/>
      </p:bgPr>
    </p:bg>
    <p:spTree>
      <p:nvGrpSpPr>
        <p:cNvPr id="1" name=""/>
        <p:cNvGrpSpPr/>
        <p:nvPr/>
      </p:nvGrpSpPr>
      <p:grpSpPr>
        <a:xfrm>
          <a:off x="0" y="0"/>
          <a:ext cx="0" cy="0"/>
          <a:chOff x="0" y="0"/>
          <a:chExt cx="0" cy="0"/>
        </a:xfrm>
      </p:grpSpPr>
      <p:grpSp>
        <p:nvGrpSpPr>
          <p:cNvPr id="2" name="Group 2"/>
          <p:cNvGrpSpPr/>
          <p:nvPr/>
        </p:nvGrpSpPr>
        <p:grpSpPr>
          <a:xfrm>
            <a:off x="-248444" y="8971393"/>
            <a:ext cx="19268829" cy="1325132"/>
            <a:chOff x="0" y="0"/>
            <a:chExt cx="6458986" cy="444189"/>
          </a:xfrm>
        </p:grpSpPr>
        <p:sp>
          <p:nvSpPr>
            <p:cNvPr id="3" name="Freeform 3"/>
            <p:cNvSpPr/>
            <p:nvPr/>
          </p:nvSpPr>
          <p:spPr>
            <a:xfrm>
              <a:off x="0" y="0"/>
              <a:ext cx="6458986" cy="444189"/>
            </a:xfrm>
            <a:custGeom>
              <a:avLst/>
              <a:gdLst/>
              <a:ahLst/>
              <a:cxnLst/>
              <a:rect l="l" t="t" r="r" b="b"/>
              <a:pathLst>
                <a:path w="6458986" h="444189">
                  <a:moveTo>
                    <a:pt x="16143" y="0"/>
                  </a:moveTo>
                  <a:lnTo>
                    <a:pt x="6442843" y="0"/>
                  </a:lnTo>
                  <a:cubicBezTo>
                    <a:pt x="6451759" y="0"/>
                    <a:pt x="6458986" y="7228"/>
                    <a:pt x="6458986" y="16143"/>
                  </a:cubicBezTo>
                  <a:lnTo>
                    <a:pt x="6458986" y="428046"/>
                  </a:lnTo>
                  <a:cubicBezTo>
                    <a:pt x="6458986" y="432328"/>
                    <a:pt x="6457286" y="436434"/>
                    <a:pt x="6454258" y="439461"/>
                  </a:cubicBezTo>
                  <a:cubicBezTo>
                    <a:pt x="6451231" y="442489"/>
                    <a:pt x="6447125" y="444189"/>
                    <a:pt x="6442843" y="444189"/>
                  </a:cubicBezTo>
                  <a:lnTo>
                    <a:pt x="16143" y="444189"/>
                  </a:lnTo>
                  <a:cubicBezTo>
                    <a:pt x="11862" y="444189"/>
                    <a:pt x="7756" y="442489"/>
                    <a:pt x="4728" y="439461"/>
                  </a:cubicBezTo>
                  <a:cubicBezTo>
                    <a:pt x="1701" y="436434"/>
                    <a:pt x="0" y="432328"/>
                    <a:pt x="0" y="428046"/>
                  </a:cubicBezTo>
                  <a:lnTo>
                    <a:pt x="0" y="16143"/>
                  </a:lnTo>
                  <a:cubicBezTo>
                    <a:pt x="0" y="11862"/>
                    <a:pt x="1701" y="7756"/>
                    <a:pt x="4728" y="4728"/>
                  </a:cubicBezTo>
                  <a:cubicBezTo>
                    <a:pt x="7756" y="1701"/>
                    <a:pt x="11862" y="0"/>
                    <a:pt x="16143" y="0"/>
                  </a:cubicBezTo>
                  <a:close/>
                </a:path>
              </a:pathLst>
            </a:custGeom>
            <a:solidFill>
              <a:srgbClr val="FFFFFF"/>
            </a:solidFill>
          </p:spPr>
          <p:txBody>
            <a:bodyPr/>
            <a:lstStyle/>
            <a:p>
              <a:endParaRPr lang="en-GB"/>
            </a:p>
          </p:txBody>
        </p:sp>
        <p:sp>
          <p:nvSpPr>
            <p:cNvPr id="4" name="TextBox 4"/>
            <p:cNvSpPr txBox="1"/>
            <p:nvPr/>
          </p:nvSpPr>
          <p:spPr>
            <a:xfrm>
              <a:off x="0" y="-38100"/>
              <a:ext cx="6458986" cy="482289"/>
            </a:xfrm>
            <a:prstGeom prst="rect">
              <a:avLst/>
            </a:prstGeom>
          </p:spPr>
          <p:txBody>
            <a:bodyPr lIns="40821" tIns="40821" rIns="40821" bIns="40821" rtlCol="0" anchor="ctr"/>
            <a:lstStyle/>
            <a:p>
              <a:pPr algn="ctr">
                <a:lnSpc>
                  <a:spcPts val="2137"/>
                </a:lnSpc>
              </a:pPr>
              <a:endParaRPr/>
            </a:p>
          </p:txBody>
        </p:sp>
      </p:grpSp>
      <p:sp>
        <p:nvSpPr>
          <p:cNvPr id="5" name="Freeform 5"/>
          <p:cNvSpPr/>
          <p:nvPr/>
        </p:nvSpPr>
        <p:spPr>
          <a:xfrm>
            <a:off x="10527219" y="9045289"/>
            <a:ext cx="6732081" cy="1082743"/>
          </a:xfrm>
          <a:custGeom>
            <a:avLst/>
            <a:gdLst/>
            <a:ahLst/>
            <a:cxnLst/>
            <a:rect l="l" t="t" r="r" b="b"/>
            <a:pathLst>
              <a:path w="6732081" h="1082743">
                <a:moveTo>
                  <a:pt x="0" y="0"/>
                </a:moveTo>
                <a:lnTo>
                  <a:pt x="6732081" y="0"/>
                </a:lnTo>
                <a:lnTo>
                  <a:pt x="6732081" y="1082743"/>
                </a:lnTo>
                <a:lnTo>
                  <a:pt x="0" y="1082743"/>
                </a:lnTo>
                <a:lnTo>
                  <a:pt x="0" y="0"/>
                </a:lnTo>
                <a:close/>
              </a:path>
            </a:pathLst>
          </a:custGeom>
          <a:blipFill>
            <a:blip r:embed="rId2"/>
            <a:stretch>
              <a:fillRect/>
            </a:stretch>
          </a:blipFill>
        </p:spPr>
        <p:txBody>
          <a:bodyPr/>
          <a:lstStyle/>
          <a:p>
            <a:endParaRPr lang="en-GB"/>
          </a:p>
        </p:txBody>
      </p:sp>
      <p:sp>
        <p:nvSpPr>
          <p:cNvPr id="6" name="Freeform 6"/>
          <p:cNvSpPr/>
          <p:nvPr/>
        </p:nvSpPr>
        <p:spPr>
          <a:xfrm>
            <a:off x="-3740918" y="0"/>
            <a:ext cx="12120923" cy="10296525"/>
          </a:xfrm>
          <a:custGeom>
            <a:avLst/>
            <a:gdLst/>
            <a:ahLst/>
            <a:cxnLst/>
            <a:rect l="l" t="t" r="r" b="b"/>
            <a:pathLst>
              <a:path w="12120923" h="10296525">
                <a:moveTo>
                  <a:pt x="0" y="0"/>
                </a:moveTo>
                <a:lnTo>
                  <a:pt x="12120923" y="0"/>
                </a:lnTo>
                <a:lnTo>
                  <a:pt x="12120923" y="10296525"/>
                </a:lnTo>
                <a:lnTo>
                  <a:pt x="0" y="10296525"/>
                </a:lnTo>
                <a:lnTo>
                  <a:pt x="0" y="0"/>
                </a:lnTo>
                <a:close/>
              </a:path>
            </a:pathLst>
          </a:custGeom>
          <a:blipFill>
            <a:blip r:embed="rId3"/>
            <a:stretch>
              <a:fillRect l="-230" r="-13033"/>
            </a:stretch>
          </a:blipFill>
        </p:spPr>
        <p:txBody>
          <a:bodyPr/>
          <a:lstStyle/>
          <a:p>
            <a:endParaRPr lang="en-GB"/>
          </a:p>
        </p:txBody>
      </p:sp>
      <p:sp>
        <p:nvSpPr>
          <p:cNvPr id="7" name="TextBox 7"/>
          <p:cNvSpPr txBox="1"/>
          <p:nvPr/>
        </p:nvSpPr>
        <p:spPr>
          <a:xfrm>
            <a:off x="8716739" y="666229"/>
            <a:ext cx="9144000" cy="6963025"/>
          </a:xfrm>
          <a:prstGeom prst="rect">
            <a:avLst/>
          </a:prstGeom>
        </p:spPr>
        <p:txBody>
          <a:bodyPr lIns="0" tIns="0" rIns="0" bIns="0" rtlCol="0" anchor="t">
            <a:spAutoFit/>
          </a:bodyPr>
          <a:lstStyle/>
          <a:p>
            <a:pPr algn="l">
              <a:lnSpc>
                <a:spcPts val="4522"/>
              </a:lnSpc>
              <a:spcBef>
                <a:spcPct val="0"/>
              </a:spcBef>
            </a:pPr>
            <a:r>
              <a:rPr lang="en-US" sz="3230" b="1">
                <a:solidFill>
                  <a:srgbClr val="000000"/>
                </a:solidFill>
                <a:latin typeface="Montserrat Classic Bold"/>
                <a:ea typeface="Montserrat Classic Bold"/>
                <a:cs typeface="Montserrat Classic Bold"/>
                <a:sym typeface="Montserrat Classic Bold"/>
              </a:rPr>
              <a:t>Who are RCPCH &amp;Us?</a:t>
            </a:r>
          </a:p>
          <a:p>
            <a:pPr algn="l">
              <a:lnSpc>
                <a:spcPts val="4522"/>
              </a:lnSpc>
              <a:spcBef>
                <a:spcPct val="0"/>
              </a:spcBef>
            </a:pPr>
            <a:endParaRPr lang="en-US" sz="3230" b="1">
              <a:solidFill>
                <a:srgbClr val="000000"/>
              </a:solidFill>
              <a:latin typeface="Montserrat Classic Bold"/>
              <a:ea typeface="Montserrat Classic Bold"/>
              <a:cs typeface="Montserrat Classic Bold"/>
              <a:sym typeface="Montserrat Classic Bold"/>
            </a:endParaRPr>
          </a:p>
          <a:p>
            <a:pPr algn="l">
              <a:lnSpc>
                <a:spcPts val="3850"/>
              </a:lnSpc>
              <a:spcBef>
                <a:spcPct val="0"/>
              </a:spcBef>
            </a:pPr>
            <a:r>
              <a:rPr lang="en-US" sz="2750">
                <a:solidFill>
                  <a:srgbClr val="000000"/>
                </a:solidFill>
                <a:latin typeface="Montserrat Classic"/>
                <a:ea typeface="Montserrat Classic"/>
                <a:cs typeface="Montserrat Classic"/>
                <a:sym typeface="Montserrat Classic"/>
              </a:rPr>
              <a:t>We are the </a:t>
            </a:r>
            <a:r>
              <a:rPr lang="en-US" sz="2750" b="1">
                <a:solidFill>
                  <a:srgbClr val="000000"/>
                </a:solidFill>
                <a:latin typeface="Montserrat Classic Bold"/>
                <a:ea typeface="Montserrat Classic Bold"/>
                <a:cs typeface="Montserrat Classic Bold"/>
                <a:sym typeface="Montserrat Classic Bold"/>
              </a:rPr>
              <a:t>Royal College of Paediatrics and Child Health (RCPCH)</a:t>
            </a:r>
            <a:r>
              <a:rPr lang="en-US" sz="2750">
                <a:solidFill>
                  <a:srgbClr val="000000"/>
                </a:solidFill>
                <a:latin typeface="Montserrat Classic"/>
                <a:ea typeface="Montserrat Classic"/>
                <a:cs typeface="Montserrat Classic"/>
                <a:sym typeface="Montserrat Classic"/>
              </a:rPr>
              <a:t> the membership body for paediatricians in the UK and around the world. </a:t>
            </a:r>
          </a:p>
          <a:p>
            <a:pPr algn="l">
              <a:lnSpc>
                <a:spcPts val="3850"/>
              </a:lnSpc>
              <a:spcBef>
                <a:spcPct val="0"/>
              </a:spcBef>
            </a:pPr>
            <a:r>
              <a:rPr lang="en-US" sz="2750">
                <a:solidFill>
                  <a:srgbClr val="000000"/>
                </a:solidFill>
                <a:latin typeface="Montserrat Classic"/>
                <a:ea typeface="Montserrat Classic"/>
                <a:cs typeface="Montserrat Classic"/>
                <a:sym typeface="Montserrat Classic"/>
              </a:rPr>
              <a:t>We help train paediatricians, create guidelines and standards of care, support research and help write health policy across the UK. </a:t>
            </a:r>
          </a:p>
          <a:p>
            <a:pPr algn="l">
              <a:lnSpc>
                <a:spcPts val="3850"/>
              </a:lnSpc>
              <a:spcBef>
                <a:spcPct val="0"/>
              </a:spcBef>
            </a:pPr>
            <a:endParaRPr lang="en-US" sz="2750">
              <a:solidFill>
                <a:srgbClr val="000000"/>
              </a:solidFill>
              <a:latin typeface="Montserrat Classic"/>
              <a:ea typeface="Montserrat Classic"/>
              <a:cs typeface="Montserrat Classic"/>
              <a:sym typeface="Montserrat Classic"/>
            </a:endParaRPr>
          </a:p>
          <a:p>
            <a:pPr algn="l">
              <a:lnSpc>
                <a:spcPts val="3850"/>
              </a:lnSpc>
              <a:spcBef>
                <a:spcPct val="0"/>
              </a:spcBef>
            </a:pPr>
            <a:r>
              <a:rPr lang="en-US" sz="2750" b="1">
                <a:solidFill>
                  <a:srgbClr val="000000"/>
                </a:solidFill>
                <a:latin typeface="Montserrat Classic Bold"/>
                <a:ea typeface="Montserrat Classic Bold"/>
                <a:cs typeface="Montserrat Classic Bold"/>
                <a:sym typeface="Montserrat Classic Bold"/>
              </a:rPr>
              <a:t>RCPCH &amp;Us </a:t>
            </a:r>
            <a:r>
              <a:rPr lang="en-US" sz="2750">
                <a:solidFill>
                  <a:srgbClr val="000000"/>
                </a:solidFill>
                <a:latin typeface="Montserrat Classic"/>
                <a:ea typeface="Montserrat Classic"/>
                <a:cs typeface="Montserrat Classic"/>
                <a:sym typeface="Montserrat Classic"/>
              </a:rPr>
              <a:t>is the RCPCH network for children, young people and families. 1000s every year get involved in helping to make health services the best they can be for under 25s. You can find out more about us at www.rcpch.us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1A7F2"/>
        </a:solidFill>
        <a:effectLst/>
      </p:bgPr>
    </p:bg>
    <p:spTree>
      <p:nvGrpSpPr>
        <p:cNvPr id="1" name=""/>
        <p:cNvGrpSpPr/>
        <p:nvPr/>
      </p:nvGrpSpPr>
      <p:grpSpPr>
        <a:xfrm>
          <a:off x="0" y="0"/>
          <a:ext cx="0" cy="0"/>
          <a:chOff x="0" y="0"/>
          <a:chExt cx="0" cy="0"/>
        </a:xfrm>
      </p:grpSpPr>
      <p:grpSp>
        <p:nvGrpSpPr>
          <p:cNvPr id="2" name="Group 2"/>
          <p:cNvGrpSpPr/>
          <p:nvPr/>
        </p:nvGrpSpPr>
        <p:grpSpPr>
          <a:xfrm>
            <a:off x="-248444" y="8971393"/>
            <a:ext cx="19268829" cy="1325132"/>
            <a:chOff x="0" y="0"/>
            <a:chExt cx="6458986" cy="444189"/>
          </a:xfrm>
        </p:grpSpPr>
        <p:sp>
          <p:nvSpPr>
            <p:cNvPr id="3" name="Freeform 3"/>
            <p:cNvSpPr/>
            <p:nvPr/>
          </p:nvSpPr>
          <p:spPr>
            <a:xfrm>
              <a:off x="0" y="0"/>
              <a:ext cx="6458986" cy="444189"/>
            </a:xfrm>
            <a:custGeom>
              <a:avLst/>
              <a:gdLst/>
              <a:ahLst/>
              <a:cxnLst/>
              <a:rect l="l" t="t" r="r" b="b"/>
              <a:pathLst>
                <a:path w="6458986" h="444189">
                  <a:moveTo>
                    <a:pt x="16143" y="0"/>
                  </a:moveTo>
                  <a:lnTo>
                    <a:pt x="6442843" y="0"/>
                  </a:lnTo>
                  <a:cubicBezTo>
                    <a:pt x="6451759" y="0"/>
                    <a:pt x="6458986" y="7228"/>
                    <a:pt x="6458986" y="16143"/>
                  </a:cubicBezTo>
                  <a:lnTo>
                    <a:pt x="6458986" y="428046"/>
                  </a:lnTo>
                  <a:cubicBezTo>
                    <a:pt x="6458986" y="432328"/>
                    <a:pt x="6457286" y="436434"/>
                    <a:pt x="6454258" y="439461"/>
                  </a:cubicBezTo>
                  <a:cubicBezTo>
                    <a:pt x="6451231" y="442489"/>
                    <a:pt x="6447125" y="444189"/>
                    <a:pt x="6442843" y="444189"/>
                  </a:cubicBezTo>
                  <a:lnTo>
                    <a:pt x="16143" y="444189"/>
                  </a:lnTo>
                  <a:cubicBezTo>
                    <a:pt x="11862" y="444189"/>
                    <a:pt x="7756" y="442489"/>
                    <a:pt x="4728" y="439461"/>
                  </a:cubicBezTo>
                  <a:cubicBezTo>
                    <a:pt x="1701" y="436434"/>
                    <a:pt x="0" y="432328"/>
                    <a:pt x="0" y="428046"/>
                  </a:cubicBezTo>
                  <a:lnTo>
                    <a:pt x="0" y="16143"/>
                  </a:lnTo>
                  <a:cubicBezTo>
                    <a:pt x="0" y="11862"/>
                    <a:pt x="1701" y="7756"/>
                    <a:pt x="4728" y="4728"/>
                  </a:cubicBezTo>
                  <a:cubicBezTo>
                    <a:pt x="7756" y="1701"/>
                    <a:pt x="11862" y="0"/>
                    <a:pt x="16143" y="0"/>
                  </a:cubicBezTo>
                  <a:close/>
                </a:path>
              </a:pathLst>
            </a:custGeom>
            <a:solidFill>
              <a:srgbClr val="FFFFFF"/>
            </a:solidFill>
          </p:spPr>
          <p:txBody>
            <a:bodyPr/>
            <a:lstStyle/>
            <a:p>
              <a:endParaRPr lang="en-GB"/>
            </a:p>
          </p:txBody>
        </p:sp>
        <p:sp>
          <p:nvSpPr>
            <p:cNvPr id="4" name="TextBox 4"/>
            <p:cNvSpPr txBox="1"/>
            <p:nvPr/>
          </p:nvSpPr>
          <p:spPr>
            <a:xfrm>
              <a:off x="0" y="-38100"/>
              <a:ext cx="6458986" cy="482289"/>
            </a:xfrm>
            <a:prstGeom prst="rect">
              <a:avLst/>
            </a:prstGeom>
          </p:spPr>
          <p:txBody>
            <a:bodyPr lIns="40821" tIns="40821" rIns="40821" bIns="40821" rtlCol="0" anchor="ctr"/>
            <a:lstStyle/>
            <a:p>
              <a:pPr algn="ctr">
                <a:lnSpc>
                  <a:spcPts val="2137"/>
                </a:lnSpc>
              </a:pPr>
              <a:endParaRPr/>
            </a:p>
          </p:txBody>
        </p:sp>
      </p:grpSp>
      <p:sp>
        <p:nvSpPr>
          <p:cNvPr id="5" name="Freeform 5"/>
          <p:cNvSpPr/>
          <p:nvPr/>
        </p:nvSpPr>
        <p:spPr>
          <a:xfrm>
            <a:off x="10527219" y="9045289"/>
            <a:ext cx="6732081" cy="1082743"/>
          </a:xfrm>
          <a:custGeom>
            <a:avLst/>
            <a:gdLst/>
            <a:ahLst/>
            <a:cxnLst/>
            <a:rect l="l" t="t" r="r" b="b"/>
            <a:pathLst>
              <a:path w="6732081" h="1082743">
                <a:moveTo>
                  <a:pt x="0" y="0"/>
                </a:moveTo>
                <a:lnTo>
                  <a:pt x="6732081" y="0"/>
                </a:lnTo>
                <a:lnTo>
                  <a:pt x="6732081" y="1082743"/>
                </a:lnTo>
                <a:lnTo>
                  <a:pt x="0" y="1082743"/>
                </a:lnTo>
                <a:lnTo>
                  <a:pt x="0" y="0"/>
                </a:lnTo>
                <a:close/>
              </a:path>
            </a:pathLst>
          </a:custGeom>
          <a:blipFill>
            <a:blip r:embed="rId2"/>
            <a:stretch>
              <a:fillRect/>
            </a:stretch>
          </a:blipFill>
        </p:spPr>
        <p:txBody>
          <a:bodyPr/>
          <a:lstStyle/>
          <a:p>
            <a:endParaRPr lang="en-GB"/>
          </a:p>
        </p:txBody>
      </p:sp>
      <p:sp>
        <p:nvSpPr>
          <p:cNvPr id="6" name="Freeform 6"/>
          <p:cNvSpPr/>
          <p:nvPr/>
        </p:nvSpPr>
        <p:spPr>
          <a:xfrm>
            <a:off x="-723057" y="-104775"/>
            <a:ext cx="9113631" cy="10596864"/>
          </a:xfrm>
          <a:custGeom>
            <a:avLst/>
            <a:gdLst/>
            <a:ahLst/>
            <a:cxnLst/>
            <a:rect l="l" t="t" r="r" b="b"/>
            <a:pathLst>
              <a:path w="9113631" h="10596864">
                <a:moveTo>
                  <a:pt x="0" y="0"/>
                </a:moveTo>
                <a:lnTo>
                  <a:pt x="9113631" y="0"/>
                </a:lnTo>
                <a:lnTo>
                  <a:pt x="9113631" y="10596864"/>
                </a:lnTo>
                <a:lnTo>
                  <a:pt x="0" y="10596864"/>
                </a:lnTo>
                <a:lnTo>
                  <a:pt x="0" y="0"/>
                </a:lnTo>
                <a:close/>
              </a:path>
            </a:pathLst>
          </a:custGeom>
          <a:blipFill>
            <a:blip r:embed="rId3"/>
            <a:stretch>
              <a:fillRect l="-1695" r="-1695"/>
            </a:stretch>
          </a:blipFill>
        </p:spPr>
        <p:txBody>
          <a:bodyPr/>
          <a:lstStyle/>
          <a:p>
            <a:endParaRPr lang="en-GB"/>
          </a:p>
        </p:txBody>
      </p:sp>
      <p:sp>
        <p:nvSpPr>
          <p:cNvPr id="7" name="TextBox 7"/>
          <p:cNvSpPr txBox="1"/>
          <p:nvPr/>
        </p:nvSpPr>
        <p:spPr>
          <a:xfrm>
            <a:off x="8734823" y="611997"/>
            <a:ext cx="9319443" cy="8099917"/>
          </a:xfrm>
          <a:prstGeom prst="rect">
            <a:avLst/>
          </a:prstGeom>
        </p:spPr>
        <p:txBody>
          <a:bodyPr lIns="0" tIns="0" rIns="0" bIns="0" rtlCol="0" anchor="t">
            <a:spAutoFit/>
          </a:bodyPr>
          <a:lstStyle/>
          <a:p>
            <a:pPr algn="l">
              <a:lnSpc>
                <a:spcPts val="4522"/>
              </a:lnSpc>
            </a:pPr>
            <a:r>
              <a:rPr lang="en-US" sz="3230" b="1" dirty="0">
                <a:solidFill>
                  <a:srgbClr val="000000"/>
                </a:solidFill>
                <a:latin typeface="Montserrat Classic Bold"/>
                <a:ea typeface="Montserrat Classic Bold"/>
                <a:cs typeface="Montserrat Classic Bold"/>
                <a:sym typeface="Montserrat Classic Bold"/>
              </a:rPr>
              <a:t>What is the State of Child Health 2026?</a:t>
            </a:r>
          </a:p>
          <a:p>
            <a:pPr algn="l">
              <a:lnSpc>
                <a:spcPts val="4522"/>
              </a:lnSpc>
            </a:pPr>
            <a:endParaRPr lang="en-US" sz="3230" b="1" dirty="0">
              <a:solidFill>
                <a:srgbClr val="000000"/>
              </a:solidFill>
              <a:latin typeface="Montserrat Classic Bold"/>
              <a:ea typeface="Montserrat Classic Bold"/>
              <a:cs typeface="Montserrat Classic Bold"/>
              <a:sym typeface="Montserrat Classic Bold"/>
            </a:endParaRPr>
          </a:p>
          <a:p>
            <a:pPr algn="l">
              <a:lnSpc>
                <a:spcPts val="3850"/>
              </a:lnSpc>
            </a:pPr>
            <a:r>
              <a:rPr lang="en-US" sz="2750" dirty="0">
                <a:solidFill>
                  <a:srgbClr val="000000"/>
                </a:solidFill>
                <a:latin typeface="Montserrat Classic"/>
                <a:ea typeface="Montserrat Classic"/>
                <a:cs typeface="Montserrat Classic"/>
                <a:sym typeface="Montserrat Classic"/>
              </a:rPr>
              <a:t>The </a:t>
            </a:r>
            <a:r>
              <a:rPr lang="en-US" sz="2750" b="1" dirty="0">
                <a:solidFill>
                  <a:srgbClr val="000000"/>
                </a:solidFill>
                <a:latin typeface="Montserrat Classic Bold"/>
                <a:ea typeface="Montserrat Classic Bold"/>
                <a:cs typeface="Montserrat Classic Bold"/>
                <a:sym typeface="Montserrat Classic Bold"/>
              </a:rPr>
              <a:t>State of Child Health</a:t>
            </a:r>
            <a:r>
              <a:rPr lang="en-US" sz="2750" dirty="0">
                <a:solidFill>
                  <a:srgbClr val="000000"/>
                </a:solidFill>
                <a:latin typeface="Montserrat Classic"/>
                <a:ea typeface="Montserrat Classic"/>
                <a:cs typeface="Montserrat Classic"/>
                <a:sym typeface="Montserrat Classic"/>
              </a:rPr>
              <a:t> is a report written by RCPCH and shared with governments in the 4 UK nations and decision makers. The report looks at the health and wellbeing of children and young people, using data across the UK.  The report gives them evidence and recommendations to support changes to improve child health. </a:t>
            </a:r>
          </a:p>
          <a:p>
            <a:pPr algn="l">
              <a:lnSpc>
                <a:spcPts val="3850"/>
              </a:lnSpc>
            </a:pPr>
            <a:endParaRPr lang="en-US" sz="2750" dirty="0">
              <a:solidFill>
                <a:srgbClr val="000000"/>
              </a:solidFill>
              <a:latin typeface="Montserrat Classic"/>
              <a:ea typeface="Montserrat Classic"/>
              <a:cs typeface="Montserrat Classic"/>
              <a:sym typeface="Montserrat Classic"/>
            </a:endParaRPr>
          </a:p>
          <a:p>
            <a:pPr algn="l">
              <a:lnSpc>
                <a:spcPts val="3850"/>
              </a:lnSpc>
            </a:pPr>
            <a:r>
              <a:rPr lang="en-US" sz="2750" dirty="0">
                <a:solidFill>
                  <a:srgbClr val="000000"/>
                </a:solidFill>
                <a:latin typeface="Montserrat Classic"/>
                <a:ea typeface="Montserrat Classic"/>
                <a:cs typeface="Montserrat Classic"/>
                <a:sym typeface="Montserrat Classic"/>
              </a:rPr>
              <a:t>We want you to help RCPCH &amp;Us to </a:t>
            </a:r>
            <a:r>
              <a:rPr lang="en-US" sz="2750" b="1" dirty="0">
                <a:solidFill>
                  <a:srgbClr val="000000"/>
                </a:solidFill>
                <a:latin typeface="Montserrat Classic Bold"/>
                <a:ea typeface="Montserrat Classic Bold"/>
                <a:cs typeface="Montserrat Classic Bold"/>
                <a:sym typeface="Montserrat Classic Bold"/>
              </a:rPr>
              <a:t>find out what matters to children and young people</a:t>
            </a:r>
            <a:r>
              <a:rPr lang="en-US" sz="2750" dirty="0">
                <a:solidFill>
                  <a:srgbClr val="000000"/>
                </a:solidFill>
                <a:latin typeface="Montserrat Classic"/>
                <a:ea typeface="Montserrat Classic"/>
                <a:cs typeface="Montserrat Classic"/>
                <a:sym typeface="Montserrat Classic"/>
              </a:rPr>
              <a:t> and to work out what topics the governments or decision makers should be working on. </a:t>
            </a:r>
          </a:p>
          <a:p>
            <a:pPr algn="l">
              <a:lnSpc>
                <a:spcPts val="4523"/>
              </a:lnSpc>
            </a:pPr>
            <a:endParaRPr lang="en-US" sz="2750" dirty="0">
              <a:solidFill>
                <a:srgbClr val="000000"/>
              </a:solidFill>
              <a:latin typeface="Montserrat Classic"/>
              <a:ea typeface="Montserrat Classic"/>
              <a:cs typeface="Montserrat Classic"/>
              <a:sym typeface="Montserrat Classic"/>
            </a:endParaRPr>
          </a:p>
          <a:p>
            <a:pPr algn="l">
              <a:lnSpc>
                <a:spcPts val="4523"/>
              </a:lnSpc>
            </a:pPr>
            <a:endParaRPr lang="en-US" sz="2750" dirty="0">
              <a:solidFill>
                <a:srgbClr val="000000"/>
              </a:solidFill>
              <a:latin typeface="Montserrat Classic"/>
              <a:ea typeface="Montserrat Classic"/>
              <a:cs typeface="Montserrat Classic"/>
              <a:sym typeface="Montserrat Class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1A7F2"/>
        </a:solidFill>
        <a:effectLst/>
      </p:bgPr>
    </p:bg>
    <p:spTree>
      <p:nvGrpSpPr>
        <p:cNvPr id="1" name=""/>
        <p:cNvGrpSpPr/>
        <p:nvPr/>
      </p:nvGrpSpPr>
      <p:grpSpPr>
        <a:xfrm>
          <a:off x="0" y="0"/>
          <a:ext cx="0" cy="0"/>
          <a:chOff x="0" y="0"/>
          <a:chExt cx="0" cy="0"/>
        </a:xfrm>
      </p:grpSpPr>
      <p:grpSp>
        <p:nvGrpSpPr>
          <p:cNvPr id="2" name="Group 2"/>
          <p:cNvGrpSpPr/>
          <p:nvPr/>
        </p:nvGrpSpPr>
        <p:grpSpPr>
          <a:xfrm>
            <a:off x="-248444" y="8980918"/>
            <a:ext cx="19268829" cy="1325132"/>
            <a:chOff x="0" y="0"/>
            <a:chExt cx="6458986" cy="444189"/>
          </a:xfrm>
        </p:grpSpPr>
        <p:sp>
          <p:nvSpPr>
            <p:cNvPr id="3" name="Freeform 3"/>
            <p:cNvSpPr/>
            <p:nvPr/>
          </p:nvSpPr>
          <p:spPr>
            <a:xfrm>
              <a:off x="0" y="0"/>
              <a:ext cx="6458986" cy="444189"/>
            </a:xfrm>
            <a:custGeom>
              <a:avLst/>
              <a:gdLst/>
              <a:ahLst/>
              <a:cxnLst/>
              <a:rect l="l" t="t" r="r" b="b"/>
              <a:pathLst>
                <a:path w="6458986" h="444189">
                  <a:moveTo>
                    <a:pt x="16143" y="0"/>
                  </a:moveTo>
                  <a:lnTo>
                    <a:pt x="6442843" y="0"/>
                  </a:lnTo>
                  <a:cubicBezTo>
                    <a:pt x="6451759" y="0"/>
                    <a:pt x="6458986" y="7228"/>
                    <a:pt x="6458986" y="16143"/>
                  </a:cubicBezTo>
                  <a:lnTo>
                    <a:pt x="6458986" y="428046"/>
                  </a:lnTo>
                  <a:cubicBezTo>
                    <a:pt x="6458986" y="432328"/>
                    <a:pt x="6457286" y="436434"/>
                    <a:pt x="6454258" y="439461"/>
                  </a:cubicBezTo>
                  <a:cubicBezTo>
                    <a:pt x="6451231" y="442489"/>
                    <a:pt x="6447125" y="444189"/>
                    <a:pt x="6442843" y="444189"/>
                  </a:cubicBezTo>
                  <a:lnTo>
                    <a:pt x="16143" y="444189"/>
                  </a:lnTo>
                  <a:cubicBezTo>
                    <a:pt x="11862" y="444189"/>
                    <a:pt x="7756" y="442489"/>
                    <a:pt x="4728" y="439461"/>
                  </a:cubicBezTo>
                  <a:cubicBezTo>
                    <a:pt x="1701" y="436434"/>
                    <a:pt x="0" y="432328"/>
                    <a:pt x="0" y="428046"/>
                  </a:cubicBezTo>
                  <a:lnTo>
                    <a:pt x="0" y="16143"/>
                  </a:lnTo>
                  <a:cubicBezTo>
                    <a:pt x="0" y="11862"/>
                    <a:pt x="1701" y="7756"/>
                    <a:pt x="4728" y="4728"/>
                  </a:cubicBezTo>
                  <a:cubicBezTo>
                    <a:pt x="7756" y="1701"/>
                    <a:pt x="11862" y="0"/>
                    <a:pt x="16143" y="0"/>
                  </a:cubicBezTo>
                  <a:close/>
                </a:path>
              </a:pathLst>
            </a:custGeom>
            <a:solidFill>
              <a:srgbClr val="FFFFFF"/>
            </a:solidFill>
          </p:spPr>
          <p:txBody>
            <a:bodyPr/>
            <a:lstStyle/>
            <a:p>
              <a:endParaRPr lang="en-GB"/>
            </a:p>
          </p:txBody>
        </p:sp>
        <p:sp>
          <p:nvSpPr>
            <p:cNvPr id="4" name="TextBox 4"/>
            <p:cNvSpPr txBox="1"/>
            <p:nvPr/>
          </p:nvSpPr>
          <p:spPr>
            <a:xfrm>
              <a:off x="0" y="-38100"/>
              <a:ext cx="6458986" cy="482289"/>
            </a:xfrm>
            <a:prstGeom prst="rect">
              <a:avLst/>
            </a:prstGeom>
          </p:spPr>
          <p:txBody>
            <a:bodyPr lIns="40821" tIns="40821" rIns="40821" bIns="40821" rtlCol="0" anchor="ctr"/>
            <a:lstStyle/>
            <a:p>
              <a:pPr algn="ctr">
                <a:lnSpc>
                  <a:spcPts val="2137"/>
                </a:lnSpc>
              </a:pPr>
              <a:endParaRPr/>
            </a:p>
          </p:txBody>
        </p:sp>
      </p:grpSp>
      <p:sp>
        <p:nvSpPr>
          <p:cNvPr id="5" name="Freeform 5"/>
          <p:cNvSpPr/>
          <p:nvPr/>
        </p:nvSpPr>
        <p:spPr>
          <a:xfrm>
            <a:off x="10527219" y="9045289"/>
            <a:ext cx="6732081" cy="1082743"/>
          </a:xfrm>
          <a:custGeom>
            <a:avLst/>
            <a:gdLst/>
            <a:ahLst/>
            <a:cxnLst/>
            <a:rect l="l" t="t" r="r" b="b"/>
            <a:pathLst>
              <a:path w="6732081" h="1082743">
                <a:moveTo>
                  <a:pt x="0" y="0"/>
                </a:moveTo>
                <a:lnTo>
                  <a:pt x="6732081" y="0"/>
                </a:lnTo>
                <a:lnTo>
                  <a:pt x="6732081" y="1082743"/>
                </a:lnTo>
                <a:lnTo>
                  <a:pt x="0" y="1082743"/>
                </a:lnTo>
                <a:lnTo>
                  <a:pt x="0" y="0"/>
                </a:lnTo>
                <a:close/>
              </a:path>
            </a:pathLst>
          </a:custGeom>
          <a:blipFill>
            <a:blip r:embed="rId2"/>
            <a:stretch>
              <a:fillRect/>
            </a:stretch>
          </a:blipFill>
        </p:spPr>
        <p:txBody>
          <a:bodyPr/>
          <a:lstStyle/>
          <a:p>
            <a:endParaRPr lang="en-GB"/>
          </a:p>
        </p:txBody>
      </p:sp>
      <p:sp>
        <p:nvSpPr>
          <p:cNvPr id="6" name="Freeform 6"/>
          <p:cNvSpPr/>
          <p:nvPr/>
        </p:nvSpPr>
        <p:spPr>
          <a:xfrm>
            <a:off x="-3003391" y="-251337"/>
            <a:ext cx="11490066" cy="10909200"/>
          </a:xfrm>
          <a:custGeom>
            <a:avLst/>
            <a:gdLst/>
            <a:ahLst/>
            <a:cxnLst/>
            <a:rect l="l" t="t" r="r" b="b"/>
            <a:pathLst>
              <a:path w="11490066" h="10909200">
                <a:moveTo>
                  <a:pt x="0" y="0"/>
                </a:moveTo>
                <a:lnTo>
                  <a:pt x="11490067" y="0"/>
                </a:lnTo>
                <a:lnTo>
                  <a:pt x="11490067" y="10909200"/>
                </a:lnTo>
                <a:lnTo>
                  <a:pt x="0" y="10909200"/>
                </a:lnTo>
                <a:lnTo>
                  <a:pt x="0" y="0"/>
                </a:lnTo>
                <a:close/>
              </a:path>
            </a:pathLst>
          </a:custGeom>
          <a:blipFill>
            <a:blip r:embed="rId3"/>
            <a:stretch>
              <a:fillRect l="-2374" r="-19154"/>
            </a:stretch>
          </a:blipFill>
        </p:spPr>
        <p:txBody>
          <a:bodyPr/>
          <a:lstStyle/>
          <a:p>
            <a:endParaRPr lang="en-GB"/>
          </a:p>
        </p:txBody>
      </p:sp>
      <p:sp>
        <p:nvSpPr>
          <p:cNvPr id="7" name="TextBox 7"/>
          <p:cNvSpPr txBox="1"/>
          <p:nvPr/>
        </p:nvSpPr>
        <p:spPr>
          <a:xfrm>
            <a:off x="8848204" y="277022"/>
            <a:ext cx="9056513" cy="7649874"/>
          </a:xfrm>
          <a:prstGeom prst="rect">
            <a:avLst/>
          </a:prstGeom>
        </p:spPr>
        <p:txBody>
          <a:bodyPr lIns="0" tIns="0" rIns="0" bIns="0" rtlCol="0" anchor="t">
            <a:spAutoFit/>
          </a:bodyPr>
          <a:lstStyle/>
          <a:p>
            <a:pPr algn="ctr">
              <a:lnSpc>
                <a:spcPts val="3078"/>
              </a:lnSpc>
            </a:pPr>
            <a:endParaRPr/>
          </a:p>
          <a:p>
            <a:pPr algn="l">
              <a:lnSpc>
                <a:spcPts val="4522"/>
              </a:lnSpc>
            </a:pPr>
            <a:r>
              <a:rPr lang="en-US" sz="3230" b="1">
                <a:solidFill>
                  <a:srgbClr val="000000"/>
                </a:solidFill>
                <a:latin typeface="Montserrat Classic Bold"/>
                <a:ea typeface="Montserrat Classic Bold"/>
                <a:cs typeface="Montserrat Classic Bold"/>
                <a:sym typeface="Montserrat Classic Bold"/>
              </a:rPr>
              <a:t>Why does it matter? </a:t>
            </a:r>
          </a:p>
          <a:p>
            <a:pPr algn="ctr">
              <a:lnSpc>
                <a:spcPts val="3850"/>
              </a:lnSpc>
            </a:pPr>
            <a:r>
              <a:rPr lang="en-US" sz="2750" b="1">
                <a:solidFill>
                  <a:srgbClr val="000000"/>
                </a:solidFill>
                <a:latin typeface="Montserrat Classic Bold"/>
                <a:ea typeface="Montserrat Classic Bold"/>
                <a:cs typeface="Montserrat Classic Bold"/>
                <a:sym typeface="Montserrat Classic Bold"/>
              </a:rPr>
              <a:t> </a:t>
            </a:r>
          </a:p>
          <a:p>
            <a:pPr algn="just">
              <a:lnSpc>
                <a:spcPts val="3850"/>
              </a:lnSpc>
            </a:pPr>
            <a:r>
              <a:rPr lang="en-US" sz="2750">
                <a:solidFill>
                  <a:srgbClr val="000000"/>
                </a:solidFill>
                <a:latin typeface="Montserrat Classic"/>
                <a:ea typeface="Montserrat Classic"/>
                <a:cs typeface="Montserrat Classic"/>
                <a:sym typeface="Montserrat Classic"/>
              </a:rPr>
              <a:t>It’s your right as part of the </a:t>
            </a:r>
            <a:r>
              <a:rPr lang="en-US" sz="2750" b="1">
                <a:solidFill>
                  <a:srgbClr val="000000"/>
                </a:solidFill>
                <a:latin typeface="Montserrat Classic Bold"/>
                <a:ea typeface="Montserrat Classic Bold"/>
                <a:cs typeface="Montserrat Classic Bold"/>
                <a:sym typeface="Montserrat Classic Bold"/>
              </a:rPr>
              <a:t>United Nation Convention on the Rights of the Child </a:t>
            </a:r>
            <a:r>
              <a:rPr lang="en-US" sz="2750">
                <a:solidFill>
                  <a:srgbClr val="000000"/>
                </a:solidFill>
                <a:latin typeface="Montserrat Classic"/>
                <a:ea typeface="Montserrat Classic"/>
                <a:cs typeface="Montserrat Classic"/>
                <a:sym typeface="Montserrat Classic"/>
              </a:rPr>
              <a:t>to have your ideas and views influence decisions that affecting you (article 12). RCPCH wants to make sure that your right to have the best possible healthcare and health services is met (article 24). </a:t>
            </a:r>
          </a:p>
          <a:p>
            <a:pPr algn="just">
              <a:lnSpc>
                <a:spcPts val="3850"/>
              </a:lnSpc>
            </a:pPr>
            <a:endParaRPr lang="en-US" sz="2750">
              <a:solidFill>
                <a:srgbClr val="000000"/>
              </a:solidFill>
              <a:latin typeface="Montserrat Classic"/>
              <a:ea typeface="Montserrat Classic"/>
              <a:cs typeface="Montserrat Classic"/>
              <a:sym typeface="Montserrat Classic"/>
            </a:endParaRPr>
          </a:p>
          <a:p>
            <a:pPr algn="just">
              <a:lnSpc>
                <a:spcPts val="3850"/>
              </a:lnSpc>
            </a:pPr>
            <a:r>
              <a:rPr lang="en-US" sz="2750" b="1">
                <a:solidFill>
                  <a:srgbClr val="000000"/>
                </a:solidFill>
                <a:latin typeface="Montserrat Classic Bold"/>
                <a:ea typeface="Montserrat Classic Bold"/>
                <a:cs typeface="Montserrat Classic Bold"/>
                <a:sym typeface="Montserrat Classic Bold"/>
              </a:rPr>
              <a:t>We want you to vote</a:t>
            </a:r>
            <a:r>
              <a:rPr lang="en-US" sz="2750">
                <a:solidFill>
                  <a:srgbClr val="000000"/>
                </a:solidFill>
                <a:latin typeface="Montserrat Classic"/>
                <a:ea typeface="Montserrat Classic"/>
                <a:cs typeface="Montserrat Classic"/>
                <a:sym typeface="Montserrat Classic"/>
              </a:rPr>
              <a:t> on the topics that over 3000 children and young people told us mattered to them, so that we know which one is the most important one to start working on first.  By having your say your voice can make real change. </a:t>
            </a:r>
          </a:p>
          <a:p>
            <a:pPr algn="ctr">
              <a:lnSpc>
                <a:spcPts val="3078"/>
              </a:lnSpc>
            </a:pPr>
            <a:r>
              <a:rPr lang="en-US" sz="2198">
                <a:solidFill>
                  <a:srgbClr val="000000"/>
                </a:solidFill>
                <a:latin typeface="Montserrat Classic"/>
                <a:ea typeface="Montserrat Classic"/>
                <a:cs typeface="Montserrat Classic"/>
                <a:sym typeface="Montserrat Classic"/>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1A7F2"/>
        </a:solidFill>
        <a:effectLst/>
      </p:bgPr>
    </p:bg>
    <p:spTree>
      <p:nvGrpSpPr>
        <p:cNvPr id="1" name=""/>
        <p:cNvGrpSpPr/>
        <p:nvPr/>
      </p:nvGrpSpPr>
      <p:grpSpPr>
        <a:xfrm>
          <a:off x="0" y="0"/>
          <a:ext cx="0" cy="0"/>
          <a:chOff x="0" y="0"/>
          <a:chExt cx="0" cy="0"/>
        </a:xfrm>
      </p:grpSpPr>
      <p:grpSp>
        <p:nvGrpSpPr>
          <p:cNvPr id="2" name="Group 2"/>
          <p:cNvGrpSpPr/>
          <p:nvPr/>
        </p:nvGrpSpPr>
        <p:grpSpPr>
          <a:xfrm>
            <a:off x="-281938" y="8804765"/>
            <a:ext cx="18974341" cy="1491760"/>
            <a:chOff x="0" y="0"/>
            <a:chExt cx="6360273" cy="500044"/>
          </a:xfrm>
        </p:grpSpPr>
        <p:sp>
          <p:nvSpPr>
            <p:cNvPr id="3" name="Freeform 3"/>
            <p:cNvSpPr/>
            <p:nvPr/>
          </p:nvSpPr>
          <p:spPr>
            <a:xfrm>
              <a:off x="0" y="0"/>
              <a:ext cx="6360273" cy="500044"/>
            </a:xfrm>
            <a:custGeom>
              <a:avLst/>
              <a:gdLst/>
              <a:ahLst/>
              <a:cxnLst/>
              <a:rect l="l" t="t" r="r" b="b"/>
              <a:pathLst>
                <a:path w="6360273" h="500044">
                  <a:moveTo>
                    <a:pt x="16394" y="0"/>
                  </a:moveTo>
                  <a:lnTo>
                    <a:pt x="6343879" y="0"/>
                  </a:lnTo>
                  <a:cubicBezTo>
                    <a:pt x="6348227" y="0"/>
                    <a:pt x="6352397" y="1727"/>
                    <a:pt x="6355471" y="4802"/>
                  </a:cubicBezTo>
                  <a:cubicBezTo>
                    <a:pt x="6358546" y="7876"/>
                    <a:pt x="6360273" y="12046"/>
                    <a:pt x="6360273" y="16394"/>
                  </a:cubicBezTo>
                  <a:lnTo>
                    <a:pt x="6360273" y="483650"/>
                  </a:lnTo>
                  <a:cubicBezTo>
                    <a:pt x="6360273" y="492704"/>
                    <a:pt x="6352933" y="500044"/>
                    <a:pt x="6343879" y="500044"/>
                  </a:cubicBezTo>
                  <a:lnTo>
                    <a:pt x="16394" y="500044"/>
                  </a:lnTo>
                  <a:cubicBezTo>
                    <a:pt x="7340" y="500044"/>
                    <a:pt x="0" y="492704"/>
                    <a:pt x="0" y="483650"/>
                  </a:cubicBezTo>
                  <a:lnTo>
                    <a:pt x="0" y="16394"/>
                  </a:lnTo>
                  <a:cubicBezTo>
                    <a:pt x="0" y="7340"/>
                    <a:pt x="7340" y="0"/>
                    <a:pt x="16394" y="0"/>
                  </a:cubicBezTo>
                  <a:close/>
                </a:path>
              </a:pathLst>
            </a:custGeom>
            <a:solidFill>
              <a:srgbClr val="FFFFFF"/>
            </a:solidFill>
          </p:spPr>
          <p:txBody>
            <a:bodyPr/>
            <a:lstStyle/>
            <a:p>
              <a:endParaRPr lang="en-GB"/>
            </a:p>
          </p:txBody>
        </p:sp>
        <p:sp>
          <p:nvSpPr>
            <p:cNvPr id="4" name="TextBox 4"/>
            <p:cNvSpPr txBox="1"/>
            <p:nvPr/>
          </p:nvSpPr>
          <p:spPr>
            <a:xfrm>
              <a:off x="0" y="-38100"/>
              <a:ext cx="6360273" cy="538144"/>
            </a:xfrm>
            <a:prstGeom prst="rect">
              <a:avLst/>
            </a:prstGeom>
          </p:spPr>
          <p:txBody>
            <a:bodyPr lIns="40821" tIns="40821" rIns="40821" bIns="40821" rtlCol="0" anchor="ctr"/>
            <a:lstStyle/>
            <a:p>
              <a:pPr algn="ctr">
                <a:lnSpc>
                  <a:spcPts val="2137"/>
                </a:lnSpc>
              </a:pPr>
              <a:endParaRPr/>
            </a:p>
          </p:txBody>
        </p:sp>
      </p:grpSp>
      <p:sp>
        <p:nvSpPr>
          <p:cNvPr id="5" name="Freeform 5"/>
          <p:cNvSpPr/>
          <p:nvPr/>
        </p:nvSpPr>
        <p:spPr>
          <a:xfrm>
            <a:off x="10527219" y="8960705"/>
            <a:ext cx="6732081" cy="1082743"/>
          </a:xfrm>
          <a:custGeom>
            <a:avLst/>
            <a:gdLst/>
            <a:ahLst/>
            <a:cxnLst/>
            <a:rect l="l" t="t" r="r" b="b"/>
            <a:pathLst>
              <a:path w="6732081" h="1082743">
                <a:moveTo>
                  <a:pt x="0" y="0"/>
                </a:moveTo>
                <a:lnTo>
                  <a:pt x="6732081" y="0"/>
                </a:lnTo>
                <a:lnTo>
                  <a:pt x="6732081" y="1082743"/>
                </a:lnTo>
                <a:lnTo>
                  <a:pt x="0" y="1082743"/>
                </a:lnTo>
                <a:lnTo>
                  <a:pt x="0" y="0"/>
                </a:lnTo>
                <a:close/>
              </a:path>
            </a:pathLst>
          </a:custGeom>
          <a:blipFill>
            <a:blip r:embed="rId2"/>
            <a:stretch>
              <a:fillRect/>
            </a:stretch>
          </a:blipFill>
        </p:spPr>
        <p:txBody>
          <a:bodyPr/>
          <a:lstStyle/>
          <a:p>
            <a:endParaRPr lang="en-GB"/>
          </a:p>
        </p:txBody>
      </p:sp>
      <p:sp>
        <p:nvSpPr>
          <p:cNvPr id="6" name="Freeform 6"/>
          <p:cNvSpPr/>
          <p:nvPr/>
        </p:nvSpPr>
        <p:spPr>
          <a:xfrm>
            <a:off x="-5679654" y="0"/>
            <a:ext cx="14567025" cy="10287000"/>
          </a:xfrm>
          <a:custGeom>
            <a:avLst/>
            <a:gdLst/>
            <a:ahLst/>
            <a:cxnLst/>
            <a:rect l="l" t="t" r="r" b="b"/>
            <a:pathLst>
              <a:path w="14567025" h="10287000">
                <a:moveTo>
                  <a:pt x="0" y="0"/>
                </a:moveTo>
                <a:lnTo>
                  <a:pt x="14567025" y="0"/>
                </a:lnTo>
                <a:lnTo>
                  <a:pt x="14567025" y="10287000"/>
                </a:lnTo>
                <a:lnTo>
                  <a:pt x="0" y="10287000"/>
                </a:lnTo>
                <a:lnTo>
                  <a:pt x="0" y="0"/>
                </a:lnTo>
                <a:close/>
              </a:path>
            </a:pathLst>
          </a:custGeom>
          <a:blipFill>
            <a:blip r:embed="rId3"/>
            <a:stretch>
              <a:fillRect l="-53044" r="-27066"/>
            </a:stretch>
          </a:blipFill>
        </p:spPr>
        <p:txBody>
          <a:bodyPr/>
          <a:lstStyle/>
          <a:p>
            <a:endParaRPr lang="en-GB"/>
          </a:p>
        </p:txBody>
      </p:sp>
      <p:sp>
        <p:nvSpPr>
          <p:cNvPr id="7" name="TextBox 7"/>
          <p:cNvSpPr txBox="1"/>
          <p:nvPr/>
        </p:nvSpPr>
        <p:spPr>
          <a:xfrm>
            <a:off x="9144000" y="345728"/>
            <a:ext cx="8921126" cy="7275195"/>
          </a:xfrm>
          <a:prstGeom prst="rect">
            <a:avLst/>
          </a:prstGeom>
        </p:spPr>
        <p:txBody>
          <a:bodyPr lIns="0" tIns="0" rIns="0" bIns="0" rtlCol="0" anchor="t">
            <a:spAutoFit/>
          </a:bodyPr>
          <a:lstStyle/>
          <a:p>
            <a:pPr algn="l">
              <a:lnSpc>
                <a:spcPts val="3779"/>
              </a:lnSpc>
              <a:spcBef>
                <a:spcPct val="0"/>
              </a:spcBef>
            </a:pPr>
            <a:r>
              <a:rPr lang="en-US" sz="2700" b="1">
                <a:solidFill>
                  <a:srgbClr val="000000"/>
                </a:solidFill>
                <a:latin typeface="Montserrat Classic Bold"/>
                <a:ea typeface="Montserrat Classic Bold"/>
                <a:cs typeface="Montserrat Classic Bold"/>
                <a:sym typeface="Montserrat Classic Bold"/>
              </a:rPr>
              <a:t>Please vote for ONE topic </a:t>
            </a:r>
            <a:r>
              <a:rPr lang="en-US" sz="2700">
                <a:solidFill>
                  <a:srgbClr val="000000"/>
                </a:solidFill>
                <a:latin typeface="Montserrat Classic"/>
                <a:ea typeface="Montserrat Classic"/>
                <a:cs typeface="Montserrat Classic"/>
                <a:sym typeface="Montserrat Classic"/>
              </a:rPr>
              <a:t>that you think is the most important for the government to work on to improve the health of children and young people. This vote is open to children &amp; young people up to the age of 25 in the UK.</a:t>
            </a:r>
          </a:p>
          <a:p>
            <a:pPr algn="l">
              <a:lnSpc>
                <a:spcPts val="1260"/>
              </a:lnSpc>
              <a:spcBef>
                <a:spcPct val="0"/>
              </a:spcBef>
            </a:pPr>
            <a:endParaRPr lang="en-US" sz="2700">
              <a:solidFill>
                <a:srgbClr val="000000"/>
              </a:solidFill>
              <a:latin typeface="Montserrat Classic"/>
              <a:ea typeface="Montserrat Classic"/>
              <a:cs typeface="Montserrat Classic"/>
              <a:sym typeface="Montserrat Classic"/>
            </a:endParaRPr>
          </a:p>
          <a:p>
            <a:pPr algn="l">
              <a:lnSpc>
                <a:spcPts val="3779"/>
              </a:lnSpc>
              <a:spcBef>
                <a:spcPct val="0"/>
              </a:spcBef>
            </a:pPr>
            <a:r>
              <a:rPr lang="en-US" sz="2700" b="1">
                <a:solidFill>
                  <a:srgbClr val="000000"/>
                </a:solidFill>
                <a:latin typeface="Montserrat Classic Bold"/>
                <a:ea typeface="Montserrat Classic Bold"/>
                <a:cs typeface="Montserrat Classic Bold"/>
                <a:sym typeface="Montserrat Classic Bold"/>
              </a:rPr>
              <a:t>Topics</a:t>
            </a:r>
            <a:r>
              <a:rPr lang="en-US" sz="2700">
                <a:solidFill>
                  <a:srgbClr val="000000"/>
                </a:solidFill>
                <a:latin typeface="Montserrat Classic"/>
                <a:ea typeface="Montserrat Classic"/>
                <a:cs typeface="Montserrat Classic"/>
                <a:sym typeface="Montserrat Classic"/>
              </a:rPr>
              <a:t>:</a:t>
            </a:r>
          </a:p>
          <a:p>
            <a:pPr marL="582930" lvl="1" indent="-291465" algn="l">
              <a:lnSpc>
                <a:spcPts val="3779"/>
              </a:lnSpc>
              <a:spcBef>
                <a:spcPct val="0"/>
              </a:spcBef>
              <a:buAutoNum type="arabicPeriod"/>
            </a:pPr>
            <a:r>
              <a:rPr lang="en-US" sz="2700">
                <a:solidFill>
                  <a:srgbClr val="000000"/>
                </a:solidFill>
                <a:latin typeface="Montserrat Classic"/>
                <a:ea typeface="Montserrat Classic"/>
                <a:cs typeface="Montserrat Classic"/>
                <a:sym typeface="Montserrat Classic"/>
              </a:rPr>
              <a:t>Support for your emotional health and wellbeing </a:t>
            </a:r>
          </a:p>
          <a:p>
            <a:pPr marL="582930" lvl="1" indent="-291465" algn="l">
              <a:lnSpc>
                <a:spcPts val="3779"/>
              </a:lnSpc>
              <a:spcBef>
                <a:spcPct val="0"/>
              </a:spcBef>
              <a:buAutoNum type="arabicPeriod"/>
            </a:pPr>
            <a:r>
              <a:rPr lang="en-US" sz="2700">
                <a:solidFill>
                  <a:srgbClr val="000000"/>
                </a:solidFill>
                <a:latin typeface="Montserrat Classic"/>
                <a:ea typeface="Montserrat Classic"/>
                <a:cs typeface="Montserrat Classic"/>
                <a:sym typeface="Montserrat Classic"/>
              </a:rPr>
              <a:t>Support for your physical health </a:t>
            </a:r>
          </a:p>
          <a:p>
            <a:pPr marL="582930" lvl="1" indent="-291465" algn="l">
              <a:lnSpc>
                <a:spcPts val="3779"/>
              </a:lnSpc>
              <a:spcBef>
                <a:spcPct val="0"/>
              </a:spcBef>
              <a:buAutoNum type="arabicPeriod"/>
            </a:pPr>
            <a:r>
              <a:rPr lang="en-US" sz="2700">
                <a:solidFill>
                  <a:srgbClr val="000000"/>
                </a:solidFill>
                <a:latin typeface="Montserrat Classic"/>
                <a:ea typeface="Montserrat Classic"/>
                <a:cs typeface="Montserrat Classic"/>
                <a:sym typeface="Montserrat Classic"/>
              </a:rPr>
              <a:t>Support to feel confident and ready to manage booking your appointments, get your prescriptions or visit health services on your own  </a:t>
            </a:r>
          </a:p>
          <a:p>
            <a:pPr marL="582930" lvl="1" indent="-291465" algn="l">
              <a:lnSpc>
                <a:spcPts val="3779"/>
              </a:lnSpc>
              <a:spcBef>
                <a:spcPct val="0"/>
              </a:spcBef>
              <a:buAutoNum type="arabicPeriod"/>
            </a:pPr>
            <a:r>
              <a:rPr lang="en-US" sz="2700">
                <a:solidFill>
                  <a:srgbClr val="000000"/>
                </a:solidFill>
                <a:latin typeface="Montserrat Classic"/>
                <a:ea typeface="Montserrat Classic"/>
                <a:cs typeface="Montserrat Classic"/>
                <a:sym typeface="Montserrat Classic"/>
              </a:rPr>
              <a:t>Giving your ideas &amp; getting invovled in shaping health services to meet your needs </a:t>
            </a:r>
          </a:p>
          <a:p>
            <a:pPr marL="582930" lvl="1" indent="-291465" algn="l">
              <a:lnSpc>
                <a:spcPts val="3779"/>
              </a:lnSpc>
              <a:spcBef>
                <a:spcPct val="0"/>
              </a:spcBef>
              <a:buAutoNum type="arabicPeriod"/>
            </a:pPr>
            <a:r>
              <a:rPr lang="en-US" sz="2700">
                <a:solidFill>
                  <a:srgbClr val="000000"/>
                </a:solidFill>
                <a:latin typeface="Montserrat Classic"/>
                <a:ea typeface="Montserrat Classic"/>
                <a:cs typeface="Montserrat Classic"/>
                <a:sym typeface="Montserrat Classic"/>
              </a:rPr>
              <a:t> Getting the right help, at the right time from the right health worker, wherever you are in the UK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1A7F2"/>
        </a:solidFill>
        <a:effectLst/>
      </p:bgPr>
    </p:bg>
    <p:spTree>
      <p:nvGrpSpPr>
        <p:cNvPr id="1" name=""/>
        <p:cNvGrpSpPr/>
        <p:nvPr/>
      </p:nvGrpSpPr>
      <p:grpSpPr>
        <a:xfrm>
          <a:off x="0" y="0"/>
          <a:ext cx="0" cy="0"/>
          <a:chOff x="0" y="0"/>
          <a:chExt cx="0" cy="0"/>
        </a:xfrm>
      </p:grpSpPr>
      <p:sp>
        <p:nvSpPr>
          <p:cNvPr id="2" name="TextBox 2"/>
          <p:cNvSpPr txBox="1"/>
          <p:nvPr/>
        </p:nvSpPr>
        <p:spPr>
          <a:xfrm>
            <a:off x="3496998" y="3155840"/>
            <a:ext cx="11806174" cy="4186710"/>
          </a:xfrm>
          <a:prstGeom prst="rect">
            <a:avLst/>
          </a:prstGeom>
        </p:spPr>
        <p:txBody>
          <a:bodyPr lIns="0" tIns="0" rIns="0" bIns="0" rtlCol="0" anchor="t">
            <a:spAutoFit/>
          </a:bodyPr>
          <a:lstStyle/>
          <a:p>
            <a:pPr algn="ctr">
              <a:lnSpc>
                <a:spcPts val="10353"/>
              </a:lnSpc>
            </a:pPr>
            <a:r>
              <a:rPr lang="en-US" sz="9412" b="1">
                <a:solidFill>
                  <a:srgbClr val="FFFFFF"/>
                </a:solidFill>
                <a:latin typeface="Tabarra Sans Heavy"/>
                <a:ea typeface="Tabarra Sans Heavy"/>
                <a:cs typeface="Tabarra Sans Heavy"/>
                <a:sym typeface="Tabarra Sans Heavy"/>
              </a:rPr>
              <a:t>Additional information for group leads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1A7F2"/>
        </a:solidFill>
        <a:effectLst/>
      </p:bgPr>
    </p:bg>
    <p:spTree>
      <p:nvGrpSpPr>
        <p:cNvPr id="1" name=""/>
        <p:cNvGrpSpPr/>
        <p:nvPr/>
      </p:nvGrpSpPr>
      <p:grpSpPr>
        <a:xfrm>
          <a:off x="0" y="0"/>
          <a:ext cx="0" cy="0"/>
          <a:chOff x="0" y="0"/>
          <a:chExt cx="0" cy="0"/>
        </a:xfrm>
      </p:grpSpPr>
      <p:grpSp>
        <p:nvGrpSpPr>
          <p:cNvPr id="2" name="Group 2"/>
          <p:cNvGrpSpPr/>
          <p:nvPr/>
        </p:nvGrpSpPr>
        <p:grpSpPr>
          <a:xfrm>
            <a:off x="-248444" y="8971393"/>
            <a:ext cx="19268829" cy="1325132"/>
            <a:chOff x="0" y="0"/>
            <a:chExt cx="6458986" cy="444189"/>
          </a:xfrm>
        </p:grpSpPr>
        <p:sp>
          <p:nvSpPr>
            <p:cNvPr id="3" name="Freeform 3"/>
            <p:cNvSpPr/>
            <p:nvPr/>
          </p:nvSpPr>
          <p:spPr>
            <a:xfrm>
              <a:off x="0" y="0"/>
              <a:ext cx="6458986" cy="444189"/>
            </a:xfrm>
            <a:custGeom>
              <a:avLst/>
              <a:gdLst/>
              <a:ahLst/>
              <a:cxnLst/>
              <a:rect l="l" t="t" r="r" b="b"/>
              <a:pathLst>
                <a:path w="6458986" h="444189">
                  <a:moveTo>
                    <a:pt x="16143" y="0"/>
                  </a:moveTo>
                  <a:lnTo>
                    <a:pt x="6442843" y="0"/>
                  </a:lnTo>
                  <a:cubicBezTo>
                    <a:pt x="6451759" y="0"/>
                    <a:pt x="6458986" y="7228"/>
                    <a:pt x="6458986" y="16143"/>
                  </a:cubicBezTo>
                  <a:lnTo>
                    <a:pt x="6458986" y="428046"/>
                  </a:lnTo>
                  <a:cubicBezTo>
                    <a:pt x="6458986" y="432328"/>
                    <a:pt x="6457286" y="436434"/>
                    <a:pt x="6454258" y="439461"/>
                  </a:cubicBezTo>
                  <a:cubicBezTo>
                    <a:pt x="6451231" y="442489"/>
                    <a:pt x="6447125" y="444189"/>
                    <a:pt x="6442843" y="444189"/>
                  </a:cubicBezTo>
                  <a:lnTo>
                    <a:pt x="16143" y="444189"/>
                  </a:lnTo>
                  <a:cubicBezTo>
                    <a:pt x="11862" y="444189"/>
                    <a:pt x="7756" y="442489"/>
                    <a:pt x="4728" y="439461"/>
                  </a:cubicBezTo>
                  <a:cubicBezTo>
                    <a:pt x="1701" y="436434"/>
                    <a:pt x="0" y="432328"/>
                    <a:pt x="0" y="428046"/>
                  </a:cubicBezTo>
                  <a:lnTo>
                    <a:pt x="0" y="16143"/>
                  </a:lnTo>
                  <a:cubicBezTo>
                    <a:pt x="0" y="11862"/>
                    <a:pt x="1701" y="7756"/>
                    <a:pt x="4728" y="4728"/>
                  </a:cubicBezTo>
                  <a:cubicBezTo>
                    <a:pt x="7756" y="1701"/>
                    <a:pt x="11862" y="0"/>
                    <a:pt x="16143" y="0"/>
                  </a:cubicBezTo>
                  <a:close/>
                </a:path>
              </a:pathLst>
            </a:custGeom>
            <a:solidFill>
              <a:srgbClr val="FFFFFF"/>
            </a:solidFill>
          </p:spPr>
          <p:txBody>
            <a:bodyPr/>
            <a:lstStyle/>
            <a:p>
              <a:endParaRPr lang="en-GB"/>
            </a:p>
          </p:txBody>
        </p:sp>
        <p:sp>
          <p:nvSpPr>
            <p:cNvPr id="4" name="TextBox 4"/>
            <p:cNvSpPr txBox="1"/>
            <p:nvPr/>
          </p:nvSpPr>
          <p:spPr>
            <a:xfrm>
              <a:off x="0" y="-38100"/>
              <a:ext cx="6458986" cy="482289"/>
            </a:xfrm>
            <a:prstGeom prst="rect">
              <a:avLst/>
            </a:prstGeom>
          </p:spPr>
          <p:txBody>
            <a:bodyPr lIns="40821" tIns="40821" rIns="40821" bIns="40821" rtlCol="0" anchor="ctr"/>
            <a:lstStyle/>
            <a:p>
              <a:pPr algn="ctr">
                <a:lnSpc>
                  <a:spcPts val="2137"/>
                </a:lnSpc>
              </a:pPr>
              <a:endParaRPr/>
            </a:p>
          </p:txBody>
        </p:sp>
      </p:grpSp>
      <p:sp>
        <p:nvSpPr>
          <p:cNvPr id="5" name="Freeform 5"/>
          <p:cNvSpPr/>
          <p:nvPr/>
        </p:nvSpPr>
        <p:spPr>
          <a:xfrm>
            <a:off x="10527219" y="9045289"/>
            <a:ext cx="6732081" cy="1082743"/>
          </a:xfrm>
          <a:custGeom>
            <a:avLst/>
            <a:gdLst/>
            <a:ahLst/>
            <a:cxnLst/>
            <a:rect l="l" t="t" r="r" b="b"/>
            <a:pathLst>
              <a:path w="6732081" h="1082743">
                <a:moveTo>
                  <a:pt x="0" y="0"/>
                </a:moveTo>
                <a:lnTo>
                  <a:pt x="6732081" y="0"/>
                </a:lnTo>
                <a:lnTo>
                  <a:pt x="6732081" y="1082743"/>
                </a:lnTo>
                <a:lnTo>
                  <a:pt x="0" y="1082743"/>
                </a:lnTo>
                <a:lnTo>
                  <a:pt x="0" y="0"/>
                </a:lnTo>
                <a:close/>
              </a:path>
            </a:pathLst>
          </a:custGeom>
          <a:blipFill>
            <a:blip r:embed="rId2"/>
            <a:stretch>
              <a:fillRect/>
            </a:stretch>
          </a:blipFill>
        </p:spPr>
        <p:txBody>
          <a:bodyPr/>
          <a:lstStyle/>
          <a:p>
            <a:endParaRPr lang="en-GB"/>
          </a:p>
        </p:txBody>
      </p:sp>
      <p:sp>
        <p:nvSpPr>
          <p:cNvPr id="6" name="Freeform 6"/>
          <p:cNvSpPr/>
          <p:nvPr/>
        </p:nvSpPr>
        <p:spPr>
          <a:xfrm>
            <a:off x="-4415886" y="-19050"/>
            <a:ext cx="13001160" cy="10249226"/>
          </a:xfrm>
          <a:custGeom>
            <a:avLst/>
            <a:gdLst/>
            <a:ahLst/>
            <a:cxnLst/>
            <a:rect l="l" t="t" r="r" b="b"/>
            <a:pathLst>
              <a:path w="13001160" h="10249226">
                <a:moveTo>
                  <a:pt x="0" y="0"/>
                </a:moveTo>
                <a:lnTo>
                  <a:pt x="13001160" y="0"/>
                </a:lnTo>
                <a:lnTo>
                  <a:pt x="13001160" y="10249226"/>
                </a:lnTo>
                <a:lnTo>
                  <a:pt x="0" y="10249226"/>
                </a:lnTo>
                <a:lnTo>
                  <a:pt x="0" y="0"/>
                </a:lnTo>
                <a:close/>
              </a:path>
            </a:pathLst>
          </a:custGeom>
          <a:blipFill>
            <a:blip r:embed="rId3"/>
            <a:stretch>
              <a:fillRect l="-5828" t="-2603" r="-47824"/>
            </a:stretch>
          </a:blipFill>
        </p:spPr>
        <p:txBody>
          <a:bodyPr/>
          <a:lstStyle/>
          <a:p>
            <a:endParaRPr lang="en-GB"/>
          </a:p>
        </p:txBody>
      </p:sp>
      <p:sp>
        <p:nvSpPr>
          <p:cNvPr id="7" name="TextBox 7"/>
          <p:cNvSpPr txBox="1"/>
          <p:nvPr/>
        </p:nvSpPr>
        <p:spPr>
          <a:xfrm>
            <a:off x="8806116" y="-66675"/>
            <a:ext cx="9185927" cy="9391904"/>
          </a:xfrm>
          <a:prstGeom prst="rect">
            <a:avLst/>
          </a:prstGeom>
        </p:spPr>
        <p:txBody>
          <a:bodyPr lIns="0" tIns="0" rIns="0" bIns="0" rtlCol="0" anchor="t">
            <a:spAutoFit/>
          </a:bodyPr>
          <a:lstStyle/>
          <a:p>
            <a:pPr algn="l">
              <a:lnSpc>
                <a:spcPts val="4522"/>
              </a:lnSpc>
            </a:pPr>
            <a:r>
              <a:rPr lang="en-US" sz="3230" b="1">
                <a:solidFill>
                  <a:srgbClr val="000000"/>
                </a:solidFill>
                <a:latin typeface="Montserrat Classic Bold"/>
                <a:ea typeface="Montserrat Classic Bold"/>
                <a:cs typeface="Montserrat Classic Bold"/>
                <a:sym typeface="Montserrat Classic Bold"/>
              </a:rPr>
              <a:t>How can your children and young people get involved?</a:t>
            </a:r>
          </a:p>
          <a:p>
            <a:pPr algn="l">
              <a:lnSpc>
                <a:spcPts val="3850"/>
              </a:lnSpc>
            </a:pPr>
            <a:endParaRPr lang="en-US" sz="3230" b="1">
              <a:solidFill>
                <a:srgbClr val="000000"/>
              </a:solidFill>
              <a:latin typeface="Montserrat Classic Bold"/>
              <a:ea typeface="Montserrat Classic Bold"/>
              <a:cs typeface="Montserrat Classic Bold"/>
              <a:sym typeface="Montserrat Classic Bold"/>
            </a:endParaRPr>
          </a:p>
          <a:p>
            <a:pPr algn="l">
              <a:lnSpc>
                <a:spcPts val="3850"/>
              </a:lnSpc>
            </a:pPr>
            <a:r>
              <a:rPr lang="en-US" sz="2750">
                <a:solidFill>
                  <a:srgbClr val="000000"/>
                </a:solidFill>
                <a:latin typeface="Montserrat Classic"/>
                <a:ea typeface="Montserrat Classic"/>
                <a:cs typeface="Montserrat Classic"/>
                <a:sym typeface="Montserrat Classic"/>
              </a:rPr>
              <a:t>Vote in your groups by: </a:t>
            </a:r>
          </a:p>
          <a:p>
            <a:pPr marL="593726" lvl="1" indent="-296863" algn="l">
              <a:lnSpc>
                <a:spcPts val="3850"/>
              </a:lnSpc>
              <a:buFont typeface="Arial"/>
              <a:buChar char="•"/>
            </a:pPr>
            <a:r>
              <a:rPr lang="en-US" sz="2750">
                <a:solidFill>
                  <a:srgbClr val="000000"/>
                </a:solidFill>
                <a:latin typeface="Montserrat Classic"/>
                <a:ea typeface="Montserrat Classic"/>
                <a:cs typeface="Montserrat Classic"/>
                <a:sym typeface="Montserrat Classic"/>
              </a:rPr>
              <a:t>Doing a hands up vote &amp; send us the results</a:t>
            </a:r>
          </a:p>
          <a:p>
            <a:pPr marL="593726" lvl="1" indent="-296863" algn="l">
              <a:lnSpc>
                <a:spcPts val="3850"/>
              </a:lnSpc>
              <a:buFont typeface="Arial"/>
              <a:buChar char="•"/>
            </a:pPr>
            <a:r>
              <a:rPr lang="en-US" sz="2750">
                <a:solidFill>
                  <a:srgbClr val="000000"/>
                </a:solidFill>
                <a:latin typeface="Montserrat Classic"/>
                <a:ea typeface="Montserrat Classic"/>
                <a:cs typeface="Montserrat Classic"/>
                <a:sym typeface="Montserrat Classic"/>
              </a:rPr>
              <a:t>Print the ballots, give one to each person, collate and send to RCPCH &amp;Us</a:t>
            </a:r>
          </a:p>
          <a:p>
            <a:pPr marL="593726" lvl="1" indent="-296863" algn="l">
              <a:lnSpc>
                <a:spcPts val="3850"/>
              </a:lnSpc>
              <a:buFont typeface="Arial"/>
              <a:buChar char="•"/>
            </a:pPr>
            <a:r>
              <a:rPr lang="en-US" sz="2750">
                <a:solidFill>
                  <a:srgbClr val="000000"/>
                </a:solidFill>
                <a:latin typeface="Montserrat Classic"/>
                <a:ea typeface="Montserrat Classic"/>
                <a:cs typeface="Montserrat Classic"/>
                <a:sym typeface="Montserrat Classic"/>
              </a:rPr>
              <a:t>Show the ballot on screen, give out scrap paper so people can write their vote on it, collate and send us the results</a:t>
            </a:r>
          </a:p>
          <a:p>
            <a:pPr marL="593726" lvl="1" indent="-296863" algn="l">
              <a:lnSpc>
                <a:spcPts val="3850"/>
              </a:lnSpc>
              <a:buFont typeface="Arial"/>
              <a:buChar char="•"/>
            </a:pPr>
            <a:r>
              <a:rPr lang="en-US" sz="2750">
                <a:solidFill>
                  <a:srgbClr val="000000"/>
                </a:solidFill>
                <a:latin typeface="Montserrat Classic"/>
                <a:ea typeface="Montserrat Classic"/>
                <a:cs typeface="Montserrat Classic"/>
                <a:sym typeface="Montserrat Classic"/>
              </a:rPr>
              <a:t>Share the link to the MS Form so that people can vote individually</a:t>
            </a:r>
          </a:p>
          <a:p>
            <a:pPr algn="l">
              <a:lnSpc>
                <a:spcPts val="3850"/>
              </a:lnSpc>
            </a:pPr>
            <a:r>
              <a:rPr lang="en-US" sz="2750" b="1">
                <a:solidFill>
                  <a:srgbClr val="000000"/>
                </a:solidFill>
                <a:latin typeface="Montserrat Classic Bold"/>
                <a:ea typeface="Montserrat Classic Bold"/>
                <a:cs typeface="Montserrat Classic Bold"/>
                <a:sym typeface="Montserrat Classic Bold"/>
              </a:rPr>
              <a:t>Remember you can only vote once and only for one topic.  </a:t>
            </a:r>
          </a:p>
          <a:p>
            <a:pPr algn="l">
              <a:lnSpc>
                <a:spcPts val="3850"/>
              </a:lnSpc>
            </a:pPr>
            <a:endParaRPr lang="en-US" sz="2750" b="1">
              <a:solidFill>
                <a:srgbClr val="000000"/>
              </a:solidFill>
              <a:latin typeface="Montserrat Classic Bold"/>
              <a:ea typeface="Montserrat Classic Bold"/>
              <a:cs typeface="Montserrat Classic Bold"/>
              <a:sym typeface="Montserrat Classic Bold"/>
            </a:endParaRPr>
          </a:p>
          <a:p>
            <a:pPr algn="l">
              <a:lnSpc>
                <a:spcPts val="3850"/>
              </a:lnSpc>
            </a:pPr>
            <a:r>
              <a:rPr lang="en-US" sz="2750">
                <a:solidFill>
                  <a:srgbClr val="000000"/>
                </a:solidFill>
                <a:latin typeface="Montserrat Classic"/>
                <a:ea typeface="Montserrat Classic"/>
                <a:cs typeface="Montserrat Classic"/>
                <a:sym typeface="Montserrat Classic"/>
              </a:rPr>
              <a:t>If you have a bit more time, find out about voting, democracy &amp; active citizenship. Talk about why voting matters &amp; how to have your say. </a:t>
            </a:r>
          </a:p>
          <a:p>
            <a:pPr algn="l">
              <a:lnSpc>
                <a:spcPts val="3850"/>
              </a:lnSpc>
            </a:pPr>
            <a:endParaRPr lang="en-US" sz="2750">
              <a:solidFill>
                <a:srgbClr val="000000"/>
              </a:solidFill>
              <a:latin typeface="Montserrat Classic"/>
              <a:ea typeface="Montserrat Classic"/>
              <a:cs typeface="Montserrat Classic"/>
              <a:sym typeface="Montserrat Class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1A7F2"/>
        </a:solidFill>
        <a:effectLst/>
      </p:bgPr>
    </p:bg>
    <p:spTree>
      <p:nvGrpSpPr>
        <p:cNvPr id="1" name=""/>
        <p:cNvGrpSpPr/>
        <p:nvPr/>
      </p:nvGrpSpPr>
      <p:grpSpPr>
        <a:xfrm>
          <a:off x="0" y="0"/>
          <a:ext cx="0" cy="0"/>
          <a:chOff x="0" y="0"/>
          <a:chExt cx="0" cy="0"/>
        </a:xfrm>
      </p:grpSpPr>
      <p:grpSp>
        <p:nvGrpSpPr>
          <p:cNvPr id="2" name="Group 2"/>
          <p:cNvGrpSpPr/>
          <p:nvPr/>
        </p:nvGrpSpPr>
        <p:grpSpPr>
          <a:xfrm>
            <a:off x="-390796" y="8814290"/>
            <a:ext cx="18974341" cy="1491760"/>
            <a:chOff x="0" y="0"/>
            <a:chExt cx="6360273" cy="500044"/>
          </a:xfrm>
        </p:grpSpPr>
        <p:sp>
          <p:nvSpPr>
            <p:cNvPr id="3" name="Freeform 3"/>
            <p:cNvSpPr/>
            <p:nvPr/>
          </p:nvSpPr>
          <p:spPr>
            <a:xfrm>
              <a:off x="0" y="0"/>
              <a:ext cx="6360273" cy="500044"/>
            </a:xfrm>
            <a:custGeom>
              <a:avLst/>
              <a:gdLst/>
              <a:ahLst/>
              <a:cxnLst/>
              <a:rect l="l" t="t" r="r" b="b"/>
              <a:pathLst>
                <a:path w="6360273" h="500044">
                  <a:moveTo>
                    <a:pt x="16394" y="0"/>
                  </a:moveTo>
                  <a:lnTo>
                    <a:pt x="6343879" y="0"/>
                  </a:lnTo>
                  <a:cubicBezTo>
                    <a:pt x="6348227" y="0"/>
                    <a:pt x="6352397" y="1727"/>
                    <a:pt x="6355471" y="4802"/>
                  </a:cubicBezTo>
                  <a:cubicBezTo>
                    <a:pt x="6358546" y="7876"/>
                    <a:pt x="6360273" y="12046"/>
                    <a:pt x="6360273" y="16394"/>
                  </a:cubicBezTo>
                  <a:lnTo>
                    <a:pt x="6360273" y="483650"/>
                  </a:lnTo>
                  <a:cubicBezTo>
                    <a:pt x="6360273" y="492704"/>
                    <a:pt x="6352933" y="500044"/>
                    <a:pt x="6343879" y="500044"/>
                  </a:cubicBezTo>
                  <a:lnTo>
                    <a:pt x="16394" y="500044"/>
                  </a:lnTo>
                  <a:cubicBezTo>
                    <a:pt x="7340" y="500044"/>
                    <a:pt x="0" y="492704"/>
                    <a:pt x="0" y="483650"/>
                  </a:cubicBezTo>
                  <a:lnTo>
                    <a:pt x="0" y="16394"/>
                  </a:lnTo>
                  <a:cubicBezTo>
                    <a:pt x="0" y="7340"/>
                    <a:pt x="7340" y="0"/>
                    <a:pt x="16394" y="0"/>
                  </a:cubicBezTo>
                  <a:close/>
                </a:path>
              </a:pathLst>
            </a:custGeom>
            <a:solidFill>
              <a:srgbClr val="FFFFFF"/>
            </a:solidFill>
          </p:spPr>
          <p:txBody>
            <a:bodyPr/>
            <a:lstStyle/>
            <a:p>
              <a:endParaRPr lang="en-GB"/>
            </a:p>
          </p:txBody>
        </p:sp>
        <p:sp>
          <p:nvSpPr>
            <p:cNvPr id="4" name="TextBox 4"/>
            <p:cNvSpPr txBox="1"/>
            <p:nvPr/>
          </p:nvSpPr>
          <p:spPr>
            <a:xfrm>
              <a:off x="0" y="-38100"/>
              <a:ext cx="6360273" cy="538144"/>
            </a:xfrm>
            <a:prstGeom prst="rect">
              <a:avLst/>
            </a:prstGeom>
          </p:spPr>
          <p:txBody>
            <a:bodyPr lIns="40821" tIns="40821" rIns="40821" bIns="40821" rtlCol="0" anchor="ctr"/>
            <a:lstStyle/>
            <a:p>
              <a:pPr algn="ctr">
                <a:lnSpc>
                  <a:spcPts val="2137"/>
                </a:lnSpc>
              </a:pPr>
              <a:endParaRPr/>
            </a:p>
          </p:txBody>
        </p:sp>
      </p:grpSp>
      <p:sp>
        <p:nvSpPr>
          <p:cNvPr id="5" name="Freeform 5"/>
          <p:cNvSpPr/>
          <p:nvPr/>
        </p:nvSpPr>
        <p:spPr>
          <a:xfrm>
            <a:off x="10527219" y="8960705"/>
            <a:ext cx="6732081" cy="1082743"/>
          </a:xfrm>
          <a:custGeom>
            <a:avLst/>
            <a:gdLst/>
            <a:ahLst/>
            <a:cxnLst/>
            <a:rect l="l" t="t" r="r" b="b"/>
            <a:pathLst>
              <a:path w="6732081" h="1082743">
                <a:moveTo>
                  <a:pt x="0" y="0"/>
                </a:moveTo>
                <a:lnTo>
                  <a:pt x="6732081" y="0"/>
                </a:lnTo>
                <a:lnTo>
                  <a:pt x="6732081" y="1082743"/>
                </a:lnTo>
                <a:lnTo>
                  <a:pt x="0" y="1082743"/>
                </a:lnTo>
                <a:lnTo>
                  <a:pt x="0" y="0"/>
                </a:lnTo>
                <a:close/>
              </a:path>
            </a:pathLst>
          </a:custGeom>
          <a:blipFill>
            <a:blip r:embed="rId2"/>
            <a:stretch>
              <a:fillRect/>
            </a:stretch>
          </a:blipFill>
        </p:spPr>
        <p:txBody>
          <a:bodyPr/>
          <a:lstStyle/>
          <a:p>
            <a:endParaRPr lang="en-GB"/>
          </a:p>
        </p:txBody>
      </p:sp>
      <p:sp>
        <p:nvSpPr>
          <p:cNvPr id="6" name="Freeform 6"/>
          <p:cNvSpPr/>
          <p:nvPr/>
        </p:nvSpPr>
        <p:spPr>
          <a:xfrm>
            <a:off x="-281938" y="-30649"/>
            <a:ext cx="8956006" cy="10556968"/>
          </a:xfrm>
          <a:custGeom>
            <a:avLst/>
            <a:gdLst/>
            <a:ahLst/>
            <a:cxnLst/>
            <a:rect l="l" t="t" r="r" b="b"/>
            <a:pathLst>
              <a:path w="8956006" h="10556968">
                <a:moveTo>
                  <a:pt x="0" y="0"/>
                </a:moveTo>
                <a:lnTo>
                  <a:pt x="8956006" y="0"/>
                </a:lnTo>
                <a:lnTo>
                  <a:pt x="8956006" y="10556968"/>
                </a:lnTo>
                <a:lnTo>
                  <a:pt x="0" y="10556968"/>
                </a:lnTo>
                <a:lnTo>
                  <a:pt x="0" y="0"/>
                </a:lnTo>
                <a:close/>
              </a:path>
            </a:pathLst>
          </a:custGeom>
          <a:blipFill>
            <a:blip r:embed="rId3"/>
            <a:stretch>
              <a:fillRect l="-38406" r="-38406"/>
            </a:stretch>
          </a:blipFill>
        </p:spPr>
        <p:txBody>
          <a:bodyPr/>
          <a:lstStyle/>
          <a:p>
            <a:endParaRPr lang="en-GB"/>
          </a:p>
        </p:txBody>
      </p:sp>
      <p:sp>
        <p:nvSpPr>
          <p:cNvPr id="7" name="TextBox 7"/>
          <p:cNvSpPr txBox="1"/>
          <p:nvPr/>
        </p:nvSpPr>
        <p:spPr>
          <a:xfrm>
            <a:off x="9144000" y="523875"/>
            <a:ext cx="8723929" cy="9630842"/>
          </a:xfrm>
          <a:prstGeom prst="rect">
            <a:avLst/>
          </a:prstGeom>
        </p:spPr>
        <p:txBody>
          <a:bodyPr lIns="0" tIns="0" rIns="0" bIns="0" rtlCol="0" anchor="t">
            <a:spAutoFit/>
          </a:bodyPr>
          <a:lstStyle/>
          <a:p>
            <a:pPr algn="l">
              <a:lnSpc>
                <a:spcPts val="4522"/>
              </a:lnSpc>
              <a:spcBef>
                <a:spcPct val="0"/>
              </a:spcBef>
            </a:pPr>
            <a:r>
              <a:rPr lang="en-US" sz="3230" b="1" dirty="0">
                <a:solidFill>
                  <a:srgbClr val="000000"/>
                </a:solidFill>
                <a:latin typeface="Montserrat Classic Bold"/>
                <a:ea typeface="Montserrat Classic Bold"/>
                <a:cs typeface="Montserrat Classic Bold"/>
                <a:sym typeface="Montserrat Classic Bold"/>
              </a:rPr>
              <a:t>What happens next?</a:t>
            </a:r>
          </a:p>
          <a:p>
            <a:pPr algn="l">
              <a:lnSpc>
                <a:spcPts val="4049"/>
              </a:lnSpc>
              <a:spcBef>
                <a:spcPct val="0"/>
              </a:spcBef>
            </a:pPr>
            <a:endParaRPr lang="en-US" sz="3230" b="1" dirty="0">
              <a:solidFill>
                <a:srgbClr val="000000"/>
              </a:solidFill>
              <a:latin typeface="Montserrat Classic Bold"/>
              <a:ea typeface="Montserrat Classic Bold"/>
              <a:cs typeface="Montserrat Classic Bold"/>
              <a:sym typeface="Montserrat Classic Bold"/>
            </a:endParaRPr>
          </a:p>
          <a:p>
            <a:pPr algn="l">
              <a:lnSpc>
                <a:spcPts val="3850"/>
              </a:lnSpc>
              <a:spcBef>
                <a:spcPct val="0"/>
              </a:spcBef>
            </a:pPr>
            <a:r>
              <a:rPr lang="en-US" sz="2750" dirty="0">
                <a:solidFill>
                  <a:srgbClr val="000000"/>
                </a:solidFill>
                <a:latin typeface="Montserrat Classic"/>
                <a:ea typeface="Montserrat Classic"/>
                <a:cs typeface="Montserrat Classic"/>
                <a:sym typeface="Montserrat Classic"/>
              </a:rPr>
              <a:t>Submit your votes by 15 February 2026. We’ll </a:t>
            </a:r>
            <a:r>
              <a:rPr lang="en-US" sz="2750" b="1" dirty="0">
                <a:solidFill>
                  <a:srgbClr val="000000"/>
                </a:solidFill>
                <a:latin typeface="Montserrat Classic Bold"/>
                <a:ea typeface="Montserrat Classic Bold"/>
                <a:cs typeface="Montserrat Classic Bold"/>
                <a:sym typeface="Montserrat Classic Bold"/>
              </a:rPr>
              <a:t>count votes</a:t>
            </a:r>
            <a:r>
              <a:rPr lang="en-US" sz="2750" dirty="0">
                <a:solidFill>
                  <a:srgbClr val="000000"/>
                </a:solidFill>
                <a:latin typeface="Montserrat Classic"/>
                <a:ea typeface="Montserrat Classic"/>
                <a:cs typeface="Montserrat Classic"/>
                <a:sym typeface="Montserrat Classic"/>
              </a:rPr>
              <a:t> from across the UK </a:t>
            </a:r>
            <a:r>
              <a:rPr lang="en-US" sz="2750">
                <a:solidFill>
                  <a:srgbClr val="000000"/>
                </a:solidFill>
                <a:latin typeface="Montserrat Classic"/>
                <a:ea typeface="Montserrat Classic"/>
                <a:cs typeface="Montserrat Classic"/>
                <a:sym typeface="Montserrat Classic"/>
              </a:rPr>
              <a:t>in February </a:t>
            </a:r>
            <a:r>
              <a:rPr lang="en-US" sz="2750" dirty="0">
                <a:solidFill>
                  <a:srgbClr val="000000"/>
                </a:solidFill>
                <a:latin typeface="Montserrat Classic"/>
                <a:ea typeface="Montserrat Classic"/>
                <a:cs typeface="Montserrat Classic"/>
                <a:sym typeface="Montserrat Classic"/>
              </a:rPr>
              <a:t>2026. The </a:t>
            </a:r>
            <a:r>
              <a:rPr lang="en-US" sz="2750" b="1" dirty="0">
                <a:solidFill>
                  <a:srgbClr val="000000"/>
                </a:solidFill>
                <a:latin typeface="Montserrat Classic Bold"/>
                <a:ea typeface="Montserrat Classic Bold"/>
                <a:cs typeface="Montserrat Classic Bold"/>
                <a:sym typeface="Montserrat Classic Bold"/>
              </a:rPr>
              <a:t>top issue</a:t>
            </a:r>
            <a:r>
              <a:rPr lang="en-US" sz="2750" dirty="0">
                <a:solidFill>
                  <a:srgbClr val="000000"/>
                </a:solidFill>
                <a:latin typeface="Montserrat Classic"/>
                <a:ea typeface="Montserrat Classic"/>
                <a:cs typeface="Montserrat Classic"/>
                <a:sym typeface="Montserrat Classic"/>
              </a:rPr>
              <a:t> will then be looked at by RCPCH &amp;Us young people with staff and paediatricians from RCPCH and will be written up in the</a:t>
            </a:r>
            <a:r>
              <a:rPr lang="en-US" sz="2750" b="1" dirty="0">
                <a:solidFill>
                  <a:srgbClr val="000000"/>
                </a:solidFill>
                <a:latin typeface="Montserrat Classic Bold"/>
                <a:ea typeface="Montserrat Classic Bold"/>
                <a:cs typeface="Montserrat Classic Bold"/>
                <a:sym typeface="Montserrat Classic Bold"/>
              </a:rPr>
              <a:t> State of Child Health 2026.</a:t>
            </a:r>
            <a:r>
              <a:rPr lang="en-US" sz="2750" dirty="0">
                <a:solidFill>
                  <a:srgbClr val="000000"/>
                </a:solidFill>
                <a:latin typeface="Montserrat Classic"/>
                <a:ea typeface="Montserrat Classic"/>
                <a:cs typeface="Montserrat Classic"/>
                <a:sym typeface="Montserrat Classic"/>
              </a:rPr>
              <a:t> We’ll share results back with you in a youth-friendly report in summer 2026.</a:t>
            </a:r>
          </a:p>
          <a:p>
            <a:pPr algn="l">
              <a:lnSpc>
                <a:spcPts val="3850"/>
              </a:lnSpc>
              <a:spcBef>
                <a:spcPct val="0"/>
              </a:spcBef>
            </a:pPr>
            <a:endParaRPr lang="en-US" sz="2750" dirty="0">
              <a:solidFill>
                <a:srgbClr val="000000"/>
              </a:solidFill>
              <a:latin typeface="Montserrat Classic"/>
              <a:ea typeface="Montserrat Classic"/>
              <a:cs typeface="Montserrat Classic"/>
              <a:sym typeface="Montserrat Classic"/>
            </a:endParaRPr>
          </a:p>
          <a:p>
            <a:pPr algn="l">
              <a:lnSpc>
                <a:spcPts val="4522"/>
              </a:lnSpc>
              <a:spcBef>
                <a:spcPct val="0"/>
              </a:spcBef>
            </a:pPr>
            <a:r>
              <a:rPr lang="en-US" sz="3230" b="1" dirty="0">
                <a:solidFill>
                  <a:srgbClr val="000000"/>
                </a:solidFill>
                <a:latin typeface="Montserrat Classic Bold"/>
                <a:ea typeface="Montserrat Classic Bold"/>
                <a:cs typeface="Montserrat Classic Bold"/>
                <a:sym typeface="Montserrat Classic Bold"/>
              </a:rPr>
              <a:t>Send in your results:</a:t>
            </a:r>
          </a:p>
          <a:p>
            <a:pPr algn="l">
              <a:lnSpc>
                <a:spcPts val="4522"/>
              </a:lnSpc>
              <a:spcBef>
                <a:spcPct val="0"/>
              </a:spcBef>
            </a:pPr>
            <a:endParaRPr lang="en-US" sz="3230" b="1" dirty="0">
              <a:solidFill>
                <a:srgbClr val="000000"/>
              </a:solidFill>
              <a:latin typeface="Montserrat Classic Bold"/>
              <a:ea typeface="Montserrat Classic Bold"/>
              <a:cs typeface="Montserrat Classic Bold"/>
              <a:sym typeface="Montserrat Classic Bold"/>
            </a:endParaRPr>
          </a:p>
          <a:p>
            <a:pPr algn="l">
              <a:lnSpc>
                <a:spcPts val="3850"/>
              </a:lnSpc>
              <a:spcBef>
                <a:spcPct val="0"/>
              </a:spcBef>
            </a:pPr>
            <a:r>
              <a:rPr lang="en-US" sz="2750" dirty="0">
                <a:solidFill>
                  <a:srgbClr val="000000"/>
                </a:solidFill>
                <a:latin typeface="Montserrat Classic"/>
                <a:ea typeface="Montserrat Classic"/>
                <a:cs typeface="Montserrat Classic"/>
                <a:sym typeface="Montserrat Classic"/>
              </a:rPr>
              <a:t>If you have any questions or to send in results please email </a:t>
            </a:r>
            <a:r>
              <a:rPr lang="en-US" sz="2750" b="1" dirty="0">
                <a:solidFill>
                  <a:srgbClr val="000000"/>
                </a:solidFill>
                <a:latin typeface="Montserrat Classic Bold"/>
                <a:ea typeface="Montserrat Classic Bold"/>
                <a:cs typeface="Montserrat Classic Bold"/>
                <a:sym typeface="Montserrat Classic Bold"/>
              </a:rPr>
              <a:t>and_us@rcpch.ac.uk</a:t>
            </a:r>
            <a:r>
              <a:rPr lang="en-US" sz="2750" dirty="0">
                <a:solidFill>
                  <a:srgbClr val="000000"/>
                </a:solidFill>
                <a:latin typeface="Montserrat Classic"/>
                <a:ea typeface="Montserrat Classic"/>
                <a:cs typeface="Montserrat Classic"/>
                <a:sym typeface="Montserrat Classic"/>
              </a:rPr>
              <a:t> Don’t forget to tell us the ages of voters (under 25s only) &amp; your location. </a:t>
            </a:r>
          </a:p>
          <a:p>
            <a:pPr algn="l">
              <a:lnSpc>
                <a:spcPts val="3850"/>
              </a:lnSpc>
              <a:spcBef>
                <a:spcPct val="0"/>
              </a:spcBef>
            </a:pPr>
            <a:endParaRPr lang="en-US" sz="2750" dirty="0">
              <a:solidFill>
                <a:srgbClr val="000000"/>
              </a:solidFill>
              <a:latin typeface="Montserrat Classic"/>
              <a:ea typeface="Montserrat Classic"/>
              <a:cs typeface="Montserrat Classic"/>
              <a:sym typeface="Montserrat Classic"/>
            </a:endParaRPr>
          </a:p>
          <a:p>
            <a:pPr algn="l">
              <a:lnSpc>
                <a:spcPts val="4049"/>
              </a:lnSpc>
            </a:pPr>
            <a:endParaRPr lang="en-US" sz="2750" dirty="0">
              <a:solidFill>
                <a:srgbClr val="000000"/>
              </a:solidFill>
              <a:latin typeface="Montserrat Classic"/>
              <a:ea typeface="Montserrat Classic"/>
              <a:cs typeface="Montserrat Classic"/>
              <a:sym typeface="Montserrat Classic"/>
            </a:endParaRPr>
          </a:p>
          <a:p>
            <a:pPr algn="l">
              <a:lnSpc>
                <a:spcPts val="2924"/>
              </a:lnSpc>
              <a:spcBef>
                <a:spcPct val="0"/>
              </a:spcBef>
            </a:pPr>
            <a:endParaRPr lang="en-US" sz="2750" dirty="0">
              <a:solidFill>
                <a:srgbClr val="000000"/>
              </a:solidFill>
              <a:latin typeface="Montserrat Classic"/>
              <a:ea typeface="Montserrat Classic"/>
              <a:cs typeface="Montserrat Classic"/>
              <a:sym typeface="Montserrat Class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1A7F2"/>
        </a:solidFill>
        <a:effectLst/>
      </p:bgPr>
    </p:bg>
    <p:spTree>
      <p:nvGrpSpPr>
        <p:cNvPr id="1" name=""/>
        <p:cNvGrpSpPr/>
        <p:nvPr/>
      </p:nvGrpSpPr>
      <p:grpSpPr>
        <a:xfrm>
          <a:off x="0" y="0"/>
          <a:ext cx="0" cy="0"/>
          <a:chOff x="0" y="0"/>
          <a:chExt cx="0" cy="0"/>
        </a:xfrm>
      </p:grpSpPr>
      <p:sp>
        <p:nvSpPr>
          <p:cNvPr id="2" name="Freeform 2"/>
          <p:cNvSpPr/>
          <p:nvPr/>
        </p:nvSpPr>
        <p:spPr>
          <a:xfrm>
            <a:off x="-4489402" y="-1264444"/>
            <a:ext cx="13656972" cy="18128723"/>
          </a:xfrm>
          <a:custGeom>
            <a:avLst/>
            <a:gdLst/>
            <a:ahLst/>
            <a:cxnLst/>
            <a:rect l="l" t="t" r="r" b="b"/>
            <a:pathLst>
              <a:path w="13656972" h="18128723">
                <a:moveTo>
                  <a:pt x="0" y="0"/>
                </a:moveTo>
                <a:lnTo>
                  <a:pt x="13656971" y="0"/>
                </a:lnTo>
                <a:lnTo>
                  <a:pt x="13656971" y="18128724"/>
                </a:lnTo>
                <a:lnTo>
                  <a:pt x="0" y="18128724"/>
                </a:lnTo>
                <a:lnTo>
                  <a:pt x="0" y="0"/>
                </a:lnTo>
                <a:close/>
              </a:path>
            </a:pathLst>
          </a:custGeom>
          <a:blipFill>
            <a:blip r:embed="rId2"/>
            <a:stretch>
              <a:fillRect/>
            </a:stretch>
          </a:blipFill>
        </p:spPr>
        <p:txBody>
          <a:bodyPr/>
          <a:lstStyle/>
          <a:p>
            <a:endParaRPr lang="en-GB"/>
          </a:p>
        </p:txBody>
      </p:sp>
      <p:sp>
        <p:nvSpPr>
          <p:cNvPr id="3" name="AutoShape 3"/>
          <p:cNvSpPr/>
          <p:nvPr/>
        </p:nvSpPr>
        <p:spPr>
          <a:xfrm>
            <a:off x="1028700" y="9081049"/>
            <a:ext cx="16230600" cy="0"/>
          </a:xfrm>
          <a:prstGeom prst="line">
            <a:avLst/>
          </a:prstGeom>
          <a:ln w="19050" cap="flat">
            <a:solidFill>
              <a:srgbClr val="F7FDF2"/>
            </a:solidFill>
            <a:prstDash val="solid"/>
            <a:headEnd type="none" w="sm" len="sm"/>
            <a:tailEnd type="none" w="sm" len="sm"/>
          </a:ln>
        </p:spPr>
        <p:txBody>
          <a:bodyPr/>
          <a:lstStyle/>
          <a:p>
            <a:endParaRPr lang="en-GB"/>
          </a:p>
        </p:txBody>
      </p:sp>
      <p:sp>
        <p:nvSpPr>
          <p:cNvPr id="4" name="TextBox 4"/>
          <p:cNvSpPr txBox="1"/>
          <p:nvPr/>
        </p:nvSpPr>
        <p:spPr>
          <a:xfrm>
            <a:off x="7415889" y="3739592"/>
            <a:ext cx="11806174" cy="2043575"/>
          </a:xfrm>
          <a:prstGeom prst="rect">
            <a:avLst/>
          </a:prstGeom>
        </p:spPr>
        <p:txBody>
          <a:bodyPr lIns="0" tIns="0" rIns="0" bIns="0" rtlCol="0" anchor="t">
            <a:spAutoFit/>
          </a:bodyPr>
          <a:lstStyle/>
          <a:p>
            <a:pPr algn="l">
              <a:lnSpc>
                <a:spcPts val="13652"/>
              </a:lnSpc>
            </a:pPr>
            <a:r>
              <a:rPr lang="en-US" sz="12411" b="1">
                <a:solidFill>
                  <a:srgbClr val="FFFFFF"/>
                </a:solidFill>
                <a:latin typeface="Tabarra Sans Heavy"/>
                <a:ea typeface="Tabarra Sans Heavy"/>
                <a:cs typeface="Tabarra Sans Heavy"/>
                <a:sym typeface="Tabarra Sans Heavy"/>
              </a:rPr>
              <a:t>RCPCH &amp;Us</a:t>
            </a:r>
          </a:p>
        </p:txBody>
      </p:sp>
      <p:sp>
        <p:nvSpPr>
          <p:cNvPr id="5" name="TextBox 5"/>
          <p:cNvSpPr txBox="1"/>
          <p:nvPr/>
        </p:nvSpPr>
        <p:spPr>
          <a:xfrm>
            <a:off x="1028700" y="9277661"/>
            <a:ext cx="5971119" cy="403860"/>
          </a:xfrm>
          <a:prstGeom prst="rect">
            <a:avLst/>
          </a:prstGeom>
        </p:spPr>
        <p:txBody>
          <a:bodyPr lIns="0" tIns="0" rIns="0" bIns="0" rtlCol="0" anchor="t">
            <a:spAutoFit/>
          </a:bodyPr>
          <a:lstStyle/>
          <a:p>
            <a:pPr marL="0" lvl="0" indent="0" algn="l">
              <a:lnSpc>
                <a:spcPts val="2939"/>
              </a:lnSpc>
              <a:spcBef>
                <a:spcPct val="0"/>
              </a:spcBef>
            </a:pPr>
            <a:r>
              <a:rPr lang="en-US" sz="2099" b="1">
                <a:solidFill>
                  <a:srgbClr val="FFFFFF"/>
                </a:solidFill>
                <a:latin typeface="Tabarra Sans Bold"/>
                <a:ea typeface="Tabarra Sans Bold"/>
                <a:cs typeface="Tabarra Sans Bold"/>
                <a:sym typeface="Tabarra Sans Bold"/>
              </a:rPr>
              <a:t>#VOICEMATTERS | #CHILDHEALTHMATTERS</a:t>
            </a:r>
          </a:p>
        </p:txBody>
      </p:sp>
      <p:sp>
        <p:nvSpPr>
          <p:cNvPr id="6" name="TextBox 6"/>
          <p:cNvSpPr txBox="1"/>
          <p:nvPr/>
        </p:nvSpPr>
        <p:spPr>
          <a:xfrm>
            <a:off x="9505134" y="7992058"/>
            <a:ext cx="3813842" cy="365092"/>
          </a:xfrm>
          <a:prstGeom prst="rect">
            <a:avLst/>
          </a:prstGeom>
        </p:spPr>
        <p:txBody>
          <a:bodyPr lIns="0" tIns="0" rIns="0" bIns="0" rtlCol="0" anchor="t">
            <a:spAutoFit/>
          </a:bodyPr>
          <a:lstStyle/>
          <a:p>
            <a:pPr marL="0" lvl="0" indent="0" algn="l">
              <a:lnSpc>
                <a:spcPts val="2603"/>
              </a:lnSpc>
              <a:spcBef>
                <a:spcPct val="0"/>
              </a:spcBef>
            </a:pPr>
            <a:r>
              <a:rPr lang="en-US" sz="2002">
                <a:solidFill>
                  <a:srgbClr val="F7FDF2"/>
                </a:solidFill>
                <a:latin typeface="Tabarra Sans"/>
                <a:ea typeface="Tabarra Sans"/>
                <a:cs typeface="Tabarra Sans"/>
                <a:sym typeface="Tabarra Sans"/>
              </a:rPr>
              <a:t>www.rcpch.us</a:t>
            </a:r>
          </a:p>
        </p:txBody>
      </p:sp>
      <p:sp>
        <p:nvSpPr>
          <p:cNvPr id="7" name="TextBox 7"/>
          <p:cNvSpPr txBox="1"/>
          <p:nvPr/>
        </p:nvSpPr>
        <p:spPr>
          <a:xfrm>
            <a:off x="1033087" y="7992058"/>
            <a:ext cx="3522529" cy="688942"/>
          </a:xfrm>
          <a:prstGeom prst="rect">
            <a:avLst/>
          </a:prstGeom>
        </p:spPr>
        <p:txBody>
          <a:bodyPr lIns="0" tIns="0" rIns="0" bIns="0" rtlCol="0" anchor="t">
            <a:spAutoFit/>
          </a:bodyPr>
          <a:lstStyle/>
          <a:p>
            <a:pPr marL="0" lvl="0" indent="0" algn="l">
              <a:lnSpc>
                <a:spcPts val="2603"/>
              </a:lnSpc>
            </a:pPr>
            <a:r>
              <a:rPr lang="en-US" sz="2002">
                <a:solidFill>
                  <a:srgbClr val="F7FDF2"/>
                </a:solidFill>
                <a:latin typeface="Tabarra Sans"/>
                <a:ea typeface="Tabarra Sans"/>
                <a:cs typeface="Tabarra Sans"/>
                <a:sym typeface="Tabarra Sans"/>
              </a:rPr>
              <a:t>5-11 Theobald's Road, London WC1X 8SH</a:t>
            </a:r>
          </a:p>
        </p:txBody>
      </p:sp>
      <p:sp>
        <p:nvSpPr>
          <p:cNvPr id="8" name="TextBox 8"/>
          <p:cNvSpPr txBox="1"/>
          <p:nvPr/>
        </p:nvSpPr>
        <p:spPr>
          <a:xfrm>
            <a:off x="5269991" y="7992058"/>
            <a:ext cx="3522529" cy="365092"/>
          </a:xfrm>
          <a:prstGeom prst="rect">
            <a:avLst/>
          </a:prstGeom>
        </p:spPr>
        <p:txBody>
          <a:bodyPr lIns="0" tIns="0" rIns="0" bIns="0" rtlCol="0" anchor="t">
            <a:spAutoFit/>
          </a:bodyPr>
          <a:lstStyle/>
          <a:p>
            <a:pPr marL="0" lvl="0" indent="0" algn="l">
              <a:lnSpc>
                <a:spcPts val="2603"/>
              </a:lnSpc>
            </a:pPr>
            <a:r>
              <a:rPr lang="en-US" sz="2002">
                <a:solidFill>
                  <a:srgbClr val="F7FDF2"/>
                </a:solidFill>
                <a:latin typeface="Tabarra Sans"/>
                <a:ea typeface="Tabarra Sans"/>
                <a:cs typeface="Tabarra Sans"/>
                <a:sym typeface="Tabarra Sans"/>
              </a:rPr>
              <a:t>and_us@rcpch.ac.uk</a:t>
            </a:r>
          </a:p>
        </p:txBody>
      </p:sp>
      <p:sp>
        <p:nvSpPr>
          <p:cNvPr id="9" name="AutoShape 9"/>
          <p:cNvSpPr/>
          <p:nvPr/>
        </p:nvSpPr>
        <p:spPr>
          <a:xfrm>
            <a:off x="9505134" y="7833029"/>
            <a:ext cx="3522529" cy="0"/>
          </a:xfrm>
          <a:prstGeom prst="line">
            <a:avLst/>
          </a:prstGeom>
          <a:ln w="19050" cap="flat">
            <a:solidFill>
              <a:srgbClr val="FFFFFF"/>
            </a:solidFill>
            <a:prstDash val="solid"/>
            <a:headEnd type="none" w="sm" len="sm"/>
            <a:tailEnd type="none" w="sm" len="sm"/>
          </a:ln>
        </p:spPr>
        <p:txBody>
          <a:bodyPr/>
          <a:lstStyle/>
          <a:p>
            <a:endParaRPr lang="en-GB"/>
          </a:p>
        </p:txBody>
      </p:sp>
      <p:sp>
        <p:nvSpPr>
          <p:cNvPr id="10" name="AutoShape 10"/>
          <p:cNvSpPr/>
          <p:nvPr/>
        </p:nvSpPr>
        <p:spPr>
          <a:xfrm>
            <a:off x="1033087" y="7833029"/>
            <a:ext cx="3522529" cy="0"/>
          </a:xfrm>
          <a:prstGeom prst="line">
            <a:avLst/>
          </a:prstGeom>
          <a:ln w="19050" cap="flat">
            <a:solidFill>
              <a:srgbClr val="FFFFFF"/>
            </a:solidFill>
            <a:prstDash val="solid"/>
            <a:headEnd type="none" w="sm" len="sm"/>
            <a:tailEnd type="none" w="sm" len="sm"/>
          </a:ln>
        </p:spPr>
        <p:txBody>
          <a:bodyPr/>
          <a:lstStyle/>
          <a:p>
            <a:endParaRPr lang="en-GB"/>
          </a:p>
        </p:txBody>
      </p:sp>
      <p:sp>
        <p:nvSpPr>
          <p:cNvPr id="11" name="AutoShape 11"/>
          <p:cNvSpPr/>
          <p:nvPr/>
        </p:nvSpPr>
        <p:spPr>
          <a:xfrm>
            <a:off x="5269111" y="7833029"/>
            <a:ext cx="3522529" cy="0"/>
          </a:xfrm>
          <a:prstGeom prst="line">
            <a:avLst/>
          </a:prstGeom>
          <a:ln w="19050" cap="flat">
            <a:solidFill>
              <a:srgbClr val="FFFFFF"/>
            </a:solidFill>
            <a:prstDash val="solid"/>
            <a:headEnd type="none" w="sm" len="sm"/>
            <a:tailEnd type="none" w="sm" len="sm"/>
          </a:ln>
        </p:spPr>
        <p:txBody>
          <a:bodyPr/>
          <a:lstStyle/>
          <a:p>
            <a:endParaRPr lang="en-GB"/>
          </a:p>
        </p:txBody>
      </p:sp>
      <p:sp>
        <p:nvSpPr>
          <p:cNvPr id="12" name="TextBox 12"/>
          <p:cNvSpPr txBox="1"/>
          <p:nvPr/>
        </p:nvSpPr>
        <p:spPr>
          <a:xfrm>
            <a:off x="1033087" y="6888067"/>
            <a:ext cx="3522529" cy="548005"/>
          </a:xfrm>
          <a:prstGeom prst="rect">
            <a:avLst/>
          </a:prstGeom>
        </p:spPr>
        <p:txBody>
          <a:bodyPr lIns="0" tIns="0" rIns="0" bIns="0" rtlCol="0" anchor="t">
            <a:spAutoFit/>
          </a:bodyPr>
          <a:lstStyle/>
          <a:p>
            <a:pPr marL="0" lvl="0" indent="0" algn="l">
              <a:lnSpc>
                <a:spcPts val="3919"/>
              </a:lnSpc>
              <a:spcBef>
                <a:spcPct val="0"/>
              </a:spcBef>
            </a:pPr>
            <a:r>
              <a:rPr lang="en-US" sz="2799" b="1" spc="-83">
                <a:solidFill>
                  <a:srgbClr val="F7FDF2"/>
                </a:solidFill>
                <a:latin typeface="Tabarra Sans Bold"/>
                <a:ea typeface="Tabarra Sans Bold"/>
                <a:cs typeface="Tabarra Sans Bold"/>
                <a:sym typeface="Tabarra Sans Bold"/>
              </a:rPr>
              <a:t>Address</a:t>
            </a:r>
          </a:p>
        </p:txBody>
      </p:sp>
      <p:sp>
        <p:nvSpPr>
          <p:cNvPr id="13" name="TextBox 13"/>
          <p:cNvSpPr txBox="1"/>
          <p:nvPr/>
        </p:nvSpPr>
        <p:spPr>
          <a:xfrm>
            <a:off x="5269111" y="6888067"/>
            <a:ext cx="3522529" cy="548005"/>
          </a:xfrm>
          <a:prstGeom prst="rect">
            <a:avLst/>
          </a:prstGeom>
        </p:spPr>
        <p:txBody>
          <a:bodyPr lIns="0" tIns="0" rIns="0" bIns="0" rtlCol="0" anchor="t">
            <a:spAutoFit/>
          </a:bodyPr>
          <a:lstStyle/>
          <a:p>
            <a:pPr marL="0" lvl="0" indent="0" algn="l">
              <a:lnSpc>
                <a:spcPts val="3919"/>
              </a:lnSpc>
              <a:spcBef>
                <a:spcPct val="0"/>
              </a:spcBef>
            </a:pPr>
            <a:r>
              <a:rPr lang="en-US" sz="2799" b="1" spc="-83">
                <a:solidFill>
                  <a:srgbClr val="F7FDF2"/>
                </a:solidFill>
                <a:latin typeface="Tabarra Sans Bold"/>
                <a:ea typeface="Tabarra Sans Bold"/>
                <a:cs typeface="Tabarra Sans Bold"/>
                <a:sym typeface="Tabarra Sans Bold"/>
              </a:rPr>
              <a:t>Email</a:t>
            </a:r>
          </a:p>
        </p:txBody>
      </p:sp>
      <p:sp>
        <p:nvSpPr>
          <p:cNvPr id="14" name="TextBox 14"/>
          <p:cNvSpPr txBox="1"/>
          <p:nvPr/>
        </p:nvSpPr>
        <p:spPr>
          <a:xfrm>
            <a:off x="9505134" y="6888067"/>
            <a:ext cx="3522529" cy="548005"/>
          </a:xfrm>
          <a:prstGeom prst="rect">
            <a:avLst/>
          </a:prstGeom>
        </p:spPr>
        <p:txBody>
          <a:bodyPr lIns="0" tIns="0" rIns="0" bIns="0" rtlCol="0" anchor="t">
            <a:spAutoFit/>
          </a:bodyPr>
          <a:lstStyle/>
          <a:p>
            <a:pPr marL="0" lvl="0" indent="0" algn="l">
              <a:lnSpc>
                <a:spcPts val="3919"/>
              </a:lnSpc>
              <a:spcBef>
                <a:spcPct val="0"/>
              </a:spcBef>
            </a:pPr>
            <a:r>
              <a:rPr lang="en-US" sz="2799" b="1" spc="-83">
                <a:solidFill>
                  <a:srgbClr val="F7FDF2"/>
                </a:solidFill>
                <a:latin typeface="Tabarra Sans Bold"/>
                <a:ea typeface="Tabarra Sans Bold"/>
                <a:cs typeface="Tabarra Sans Bold"/>
                <a:sym typeface="Tabarra Sans Bold"/>
              </a:rPr>
              <a:t>Website</a:t>
            </a:r>
          </a:p>
        </p:txBody>
      </p:sp>
      <p:sp>
        <p:nvSpPr>
          <p:cNvPr id="15" name="TextBox 15"/>
          <p:cNvSpPr txBox="1"/>
          <p:nvPr/>
        </p:nvSpPr>
        <p:spPr>
          <a:xfrm>
            <a:off x="13742038" y="7992058"/>
            <a:ext cx="3522529" cy="365092"/>
          </a:xfrm>
          <a:prstGeom prst="rect">
            <a:avLst/>
          </a:prstGeom>
        </p:spPr>
        <p:txBody>
          <a:bodyPr lIns="0" tIns="0" rIns="0" bIns="0" rtlCol="0" anchor="t">
            <a:spAutoFit/>
          </a:bodyPr>
          <a:lstStyle/>
          <a:p>
            <a:pPr marL="0" lvl="0" indent="0" algn="l">
              <a:lnSpc>
                <a:spcPts val="2603"/>
              </a:lnSpc>
              <a:spcBef>
                <a:spcPct val="0"/>
              </a:spcBef>
            </a:pPr>
            <a:r>
              <a:rPr lang="en-US" sz="2002">
                <a:solidFill>
                  <a:srgbClr val="F7FDF2"/>
                </a:solidFill>
                <a:latin typeface="Tabarra Sans"/>
                <a:ea typeface="Tabarra Sans"/>
                <a:cs typeface="Tabarra Sans"/>
                <a:sym typeface="Tabarra Sans"/>
              </a:rPr>
              <a:t>rcpchandus.libsyn.com/</a:t>
            </a:r>
          </a:p>
        </p:txBody>
      </p:sp>
      <p:sp>
        <p:nvSpPr>
          <p:cNvPr id="16" name="AutoShape 16"/>
          <p:cNvSpPr/>
          <p:nvPr/>
        </p:nvSpPr>
        <p:spPr>
          <a:xfrm>
            <a:off x="13742038" y="7833029"/>
            <a:ext cx="3522529" cy="0"/>
          </a:xfrm>
          <a:prstGeom prst="line">
            <a:avLst/>
          </a:prstGeom>
          <a:ln w="19050" cap="flat">
            <a:solidFill>
              <a:srgbClr val="FFFFFF"/>
            </a:solidFill>
            <a:prstDash val="solid"/>
            <a:headEnd type="none" w="sm" len="sm"/>
            <a:tailEnd type="none" w="sm" len="sm"/>
          </a:ln>
        </p:spPr>
        <p:txBody>
          <a:bodyPr/>
          <a:lstStyle/>
          <a:p>
            <a:endParaRPr lang="en-GB"/>
          </a:p>
        </p:txBody>
      </p:sp>
      <p:sp>
        <p:nvSpPr>
          <p:cNvPr id="17" name="TextBox 17"/>
          <p:cNvSpPr txBox="1"/>
          <p:nvPr/>
        </p:nvSpPr>
        <p:spPr>
          <a:xfrm>
            <a:off x="13742038" y="6888067"/>
            <a:ext cx="3522529" cy="548005"/>
          </a:xfrm>
          <a:prstGeom prst="rect">
            <a:avLst/>
          </a:prstGeom>
        </p:spPr>
        <p:txBody>
          <a:bodyPr lIns="0" tIns="0" rIns="0" bIns="0" rtlCol="0" anchor="t">
            <a:spAutoFit/>
          </a:bodyPr>
          <a:lstStyle/>
          <a:p>
            <a:pPr marL="0" lvl="0" indent="0" algn="l">
              <a:lnSpc>
                <a:spcPts val="3919"/>
              </a:lnSpc>
              <a:spcBef>
                <a:spcPct val="0"/>
              </a:spcBef>
            </a:pPr>
            <a:r>
              <a:rPr lang="en-US" sz="2799" b="1" spc="-83">
                <a:solidFill>
                  <a:srgbClr val="F7FDF2"/>
                </a:solidFill>
                <a:latin typeface="Tabarra Sans Bold"/>
                <a:ea typeface="Tabarra Sans Bold"/>
                <a:cs typeface="Tabarra Sans Bold"/>
                <a:sym typeface="Tabarra Sans Bold"/>
              </a:rPr>
              <a:t>Podcasts </a:t>
            </a:r>
          </a:p>
        </p:txBody>
      </p:sp>
      <p:grpSp>
        <p:nvGrpSpPr>
          <p:cNvPr id="18" name="Group 18"/>
          <p:cNvGrpSpPr/>
          <p:nvPr/>
        </p:nvGrpSpPr>
        <p:grpSpPr>
          <a:xfrm>
            <a:off x="15761412" y="9258300"/>
            <a:ext cx="1497888" cy="494940"/>
            <a:chOff x="0" y="0"/>
            <a:chExt cx="1997184" cy="659920"/>
          </a:xfrm>
        </p:grpSpPr>
        <p:sp>
          <p:nvSpPr>
            <p:cNvPr id="19" name="Freeform 19"/>
            <p:cNvSpPr/>
            <p:nvPr/>
          </p:nvSpPr>
          <p:spPr>
            <a:xfrm>
              <a:off x="0" y="44491"/>
              <a:ext cx="287734" cy="608960"/>
            </a:xfrm>
            <a:custGeom>
              <a:avLst/>
              <a:gdLst/>
              <a:ahLst/>
              <a:cxnLst/>
              <a:rect l="l" t="t" r="r" b="b"/>
              <a:pathLst>
                <a:path w="287734" h="608960">
                  <a:moveTo>
                    <a:pt x="0" y="0"/>
                  </a:moveTo>
                  <a:lnTo>
                    <a:pt x="287734" y="0"/>
                  </a:lnTo>
                  <a:lnTo>
                    <a:pt x="287734" y="608960"/>
                  </a:lnTo>
                  <a:lnTo>
                    <a:pt x="0" y="6089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0" name="Freeform 20"/>
            <p:cNvSpPr/>
            <p:nvPr/>
          </p:nvSpPr>
          <p:spPr>
            <a:xfrm>
              <a:off x="503634" y="47725"/>
              <a:ext cx="677461" cy="612194"/>
            </a:xfrm>
            <a:custGeom>
              <a:avLst/>
              <a:gdLst/>
              <a:ahLst/>
              <a:cxnLst/>
              <a:rect l="l" t="t" r="r" b="b"/>
              <a:pathLst>
                <a:path w="677461" h="612194">
                  <a:moveTo>
                    <a:pt x="0" y="0"/>
                  </a:moveTo>
                  <a:lnTo>
                    <a:pt x="677460" y="0"/>
                  </a:lnTo>
                  <a:lnTo>
                    <a:pt x="677460" y="612195"/>
                  </a:lnTo>
                  <a:lnTo>
                    <a:pt x="0" y="612195"/>
                  </a:lnTo>
                  <a:lnTo>
                    <a:pt x="0" y="0"/>
                  </a:lnTo>
                  <a:close/>
                </a:path>
              </a:pathLst>
            </a:custGeom>
            <a:blipFill>
              <a:blip r:embed="rId5"/>
              <a:stretch>
                <a:fillRect l="-14124" t="-20817" r="-13376" b="-20276"/>
              </a:stretch>
            </a:blipFill>
          </p:spPr>
          <p:txBody>
            <a:bodyPr/>
            <a:lstStyle/>
            <a:p>
              <a:endParaRPr lang="en-GB"/>
            </a:p>
          </p:txBody>
        </p:sp>
        <p:sp>
          <p:nvSpPr>
            <p:cNvPr id="21" name="Freeform 21"/>
            <p:cNvSpPr/>
            <p:nvPr/>
          </p:nvSpPr>
          <p:spPr>
            <a:xfrm>
              <a:off x="1337264" y="0"/>
              <a:ext cx="659920" cy="659920"/>
            </a:xfrm>
            <a:custGeom>
              <a:avLst/>
              <a:gdLst/>
              <a:ahLst/>
              <a:cxnLst/>
              <a:rect l="l" t="t" r="r" b="b"/>
              <a:pathLst>
                <a:path w="659920" h="659920">
                  <a:moveTo>
                    <a:pt x="0" y="0"/>
                  </a:moveTo>
                  <a:lnTo>
                    <a:pt x="659920" y="0"/>
                  </a:lnTo>
                  <a:lnTo>
                    <a:pt x="659920" y="659920"/>
                  </a:lnTo>
                  <a:lnTo>
                    <a:pt x="0" y="6599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sp>
        <p:nvSpPr>
          <p:cNvPr id="22" name="TextBox 22"/>
          <p:cNvSpPr txBox="1"/>
          <p:nvPr/>
        </p:nvSpPr>
        <p:spPr>
          <a:xfrm>
            <a:off x="7637781" y="9144652"/>
            <a:ext cx="7050022" cy="1045165"/>
          </a:xfrm>
          <a:prstGeom prst="rect">
            <a:avLst/>
          </a:prstGeom>
        </p:spPr>
        <p:txBody>
          <a:bodyPr lIns="0" tIns="0" rIns="0" bIns="0" rtlCol="0" anchor="t">
            <a:spAutoFit/>
          </a:bodyPr>
          <a:lstStyle/>
          <a:p>
            <a:pPr algn="l">
              <a:lnSpc>
                <a:spcPts val="1717"/>
              </a:lnSpc>
              <a:spcBef>
                <a:spcPct val="0"/>
              </a:spcBef>
            </a:pPr>
            <a:r>
              <a:rPr lang="en-US" sz="1226">
                <a:solidFill>
                  <a:srgbClr val="FFFFFF"/>
                </a:solidFill>
                <a:latin typeface="Montserrat Classic"/>
                <a:ea typeface="Montserrat Classic"/>
                <a:cs typeface="Montserrat Classic"/>
                <a:sym typeface="Montserrat Classic"/>
              </a:rPr>
              <a:t>Royal College of Paediatrics and Child Health.</a:t>
            </a:r>
          </a:p>
          <a:p>
            <a:pPr algn="l">
              <a:lnSpc>
                <a:spcPts val="1717"/>
              </a:lnSpc>
              <a:spcBef>
                <a:spcPct val="0"/>
              </a:spcBef>
            </a:pPr>
            <a:r>
              <a:rPr lang="en-US" sz="1226">
                <a:solidFill>
                  <a:srgbClr val="FFFFFF"/>
                </a:solidFill>
                <a:latin typeface="Montserrat Classic"/>
                <a:ea typeface="Montserrat Classic"/>
                <a:cs typeface="Montserrat Classic"/>
                <a:sym typeface="Montserrat Classic"/>
              </a:rPr>
              <a:t>Incorporated by Royal Charter and registered as a Charity in England  and Wales: 1057744 and in Scotland: SCO38299. </a:t>
            </a:r>
          </a:p>
          <a:p>
            <a:pPr algn="l">
              <a:lnSpc>
                <a:spcPts val="1717"/>
              </a:lnSpc>
              <a:spcBef>
                <a:spcPct val="0"/>
              </a:spcBef>
            </a:pPr>
            <a:r>
              <a:rPr lang="en-US" sz="1226">
                <a:solidFill>
                  <a:srgbClr val="FFFFFF"/>
                </a:solidFill>
                <a:latin typeface="Montserrat Classic"/>
                <a:ea typeface="Montserrat Classic"/>
                <a:cs typeface="Montserrat Classic"/>
                <a:sym typeface="Montserrat Classic"/>
              </a:rPr>
              <a:t>Registered Office 5-11 Theobalds Road, London WC1X 8SH. </a:t>
            </a:r>
          </a:p>
          <a:p>
            <a:pPr algn="l">
              <a:lnSpc>
                <a:spcPts val="1717"/>
              </a:lnSpc>
              <a:spcBef>
                <a:spcPct val="0"/>
              </a:spcBef>
            </a:pPr>
            <a:r>
              <a:rPr lang="en-US" sz="1226">
                <a:solidFill>
                  <a:srgbClr val="FFFFFF"/>
                </a:solidFill>
                <a:latin typeface="Montserrat Classic"/>
                <a:ea typeface="Montserrat Classic"/>
                <a:cs typeface="Montserrat Classic"/>
                <a:sym typeface="Montserrat Classic"/>
              </a:rPr>
              <a:t>Patron HRH The Princess Royal.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844</Words>
  <Application>Microsoft Office PowerPoint</Application>
  <PresentationFormat>Custom</PresentationFormat>
  <Paragraphs>73</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Tabarra Sans Bold</vt:lpstr>
      <vt:lpstr>Tabarra Sans</vt:lpstr>
      <vt:lpstr>Montserrat Classic</vt:lpstr>
      <vt:lpstr>Calibri</vt:lpstr>
      <vt:lpstr>Montserrat Classic Bold</vt:lpstr>
      <vt:lpstr>Tabarra Sans Heavy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Child Health 2026 (Presentation)</dc:title>
  <cp:lastModifiedBy>Emma Sparrow</cp:lastModifiedBy>
  <cp:revision>1</cp:revision>
  <dcterms:created xsi:type="dcterms:W3CDTF">2006-08-16T00:00:00Z</dcterms:created>
  <dcterms:modified xsi:type="dcterms:W3CDTF">2026-01-19T16:36:40Z</dcterms:modified>
  <dc:identifier>DAG3vd9-LlM</dc:identifier>
</cp:coreProperties>
</file>